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8" r:id="rId3"/>
    <p:sldId id="260" r:id="rId4"/>
    <p:sldId id="261" r:id="rId5"/>
    <p:sldId id="262" r:id="rId6"/>
    <p:sldId id="263" r:id="rId7"/>
    <p:sldId id="273" r:id="rId8"/>
    <p:sldId id="266" r:id="rId9"/>
    <p:sldId id="281" r:id="rId10"/>
  </p:sldIdLst>
  <p:sldSz cx="9144000" cy="6858000" type="screen4x3"/>
  <p:notesSz cx="7053263" cy="93091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44" autoAdjust="0"/>
    <p:restoredTop sz="94607" autoAdjust="0"/>
  </p:normalViewPr>
  <p:slideViewPr>
    <p:cSldViewPr>
      <p:cViewPr>
        <p:scale>
          <a:sx n="80" d="100"/>
          <a:sy n="80" d="100"/>
        </p:scale>
        <p:origin x="-104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748" y="-72"/>
      </p:cViewPr>
      <p:guideLst>
        <p:guide orient="horz" pos="2932"/>
        <p:guide pos="222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465721"/>
          </a:xfrm>
          <a:prstGeom prst="rect">
            <a:avLst/>
          </a:prstGeom>
        </p:spPr>
        <p:txBody>
          <a:bodyPr vert="horz" lIns="84472" tIns="42236" rIns="84472" bIns="42236" rtlCol="0"/>
          <a:lstStyle>
            <a:lvl1pPr algn="l">
              <a:defRPr sz="11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738" y="0"/>
            <a:ext cx="3055937" cy="465721"/>
          </a:xfrm>
          <a:prstGeom prst="rect">
            <a:avLst/>
          </a:prstGeom>
        </p:spPr>
        <p:txBody>
          <a:bodyPr vert="horz" lIns="84472" tIns="42236" rIns="84472" bIns="42236" rtlCol="0"/>
          <a:lstStyle>
            <a:lvl1pPr algn="r">
              <a:defRPr sz="1100"/>
            </a:lvl1pPr>
          </a:lstStyle>
          <a:p>
            <a:fld id="{548540D4-6A56-4A38-8C05-31A63C603AD7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53"/>
            <a:ext cx="3055938" cy="465721"/>
          </a:xfrm>
          <a:prstGeom prst="rect">
            <a:avLst/>
          </a:prstGeom>
        </p:spPr>
        <p:txBody>
          <a:bodyPr vert="horz" lIns="84472" tIns="42236" rIns="84472" bIns="42236" rtlCol="0" anchor="b"/>
          <a:lstStyle>
            <a:lvl1pPr algn="l">
              <a:defRPr sz="11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738" y="8842053"/>
            <a:ext cx="3055937" cy="465721"/>
          </a:xfrm>
          <a:prstGeom prst="rect">
            <a:avLst/>
          </a:prstGeom>
        </p:spPr>
        <p:txBody>
          <a:bodyPr vert="horz" lIns="84472" tIns="42236" rIns="84472" bIns="42236" rtlCol="0" anchor="b"/>
          <a:lstStyle>
            <a:lvl1pPr algn="r">
              <a:defRPr sz="1100"/>
            </a:lvl1pPr>
          </a:lstStyle>
          <a:p>
            <a:fld id="{BA58C0B7-07DC-4DE8-B97C-37B1926EBC16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0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50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9612C2-A38E-4C6A-B983-1EBEE3D70781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21302"/>
            <a:ext cx="5642610" cy="41895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605"/>
            <a:ext cx="3056414" cy="4650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605"/>
            <a:ext cx="3056414" cy="4650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9463C3-64E8-4768-B4C9-0603C803ED0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8563" y="698500"/>
            <a:ext cx="4656137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463C3-64E8-4768-B4C9-0603C803ED0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463C3-64E8-4768-B4C9-0603C803ED0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F09948F-D153-431B-ABE2-ECC0BAEF47D8}" type="datetimeFigureOut">
              <a:rPr lang="id-ID" smtClean="0"/>
              <a:pPr/>
              <a:t>05/09/2018</a:t>
            </a:fld>
            <a:endParaRPr lang="id-ID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82E3A3A-2B30-4EE4-8F38-984830CD1AE0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8596" y="1357299"/>
            <a:ext cx="8229600" cy="40005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smtClean="0">
                <a:latin typeface="Arial Rounded MT Bold" pitchFamily="34" charset="0"/>
              </a:rPr>
              <a:t>MATERI PEMBINAAN / SOSIALISASI </a:t>
            </a:r>
            <a:r>
              <a:rPr lang="en-US" sz="2800" dirty="0" smtClean="0">
                <a:latin typeface="Arial Rounded MT Bold" pitchFamily="34" charset="0"/>
              </a:rPr>
              <a:t>  </a:t>
            </a:r>
            <a:r>
              <a:rPr lang="en-US" sz="2800" dirty="0" smtClean="0">
                <a:latin typeface="Arial Rounded MT Bold" pitchFamily="34" charset="0"/>
              </a:rPr>
              <a:t>	</a:t>
            </a:r>
            <a:r>
              <a:rPr lang="en-US" sz="2800" dirty="0" smtClean="0">
                <a:latin typeface="Arial Rounded MT Bold" pitchFamily="34" charset="0"/>
              </a:rPr>
              <a:t>PAJAK HOTEL</a:t>
            </a:r>
            <a:r>
              <a:rPr lang="en-US" sz="2800" dirty="0" smtClean="0">
                <a:latin typeface="Arial Rounded MT Bold" pitchFamily="34" charset="0"/>
              </a:rPr>
              <a:t> </a:t>
            </a:r>
            <a:endParaRPr lang="en-US" sz="2800" dirty="0" smtClean="0">
              <a:latin typeface="Arial Rounded MT Bold" pitchFamily="34" charset="0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rial Rounded MT Bold" pitchFamily="34" charset="0"/>
              </a:rPr>
              <a:t>	</a:t>
            </a:r>
            <a:endParaRPr lang="en-US" sz="2800" dirty="0" smtClean="0">
              <a:latin typeface="Arial Rounded MT Bold" pitchFamily="34" charset="0"/>
            </a:endParaRPr>
          </a:p>
          <a:p>
            <a:pPr marL="0" indent="0" algn="ctr">
              <a:buNone/>
            </a:pPr>
            <a:endParaRPr lang="id-ID" sz="2800" dirty="0" smtClean="0">
              <a:latin typeface="Arial Rounded MT Bold" pitchFamily="34" charset="0"/>
            </a:endParaRPr>
          </a:p>
          <a:p>
            <a:pPr marL="0" indent="0" algn="ctr">
              <a:buNone/>
            </a:pPr>
            <a:r>
              <a:rPr lang="id-ID" sz="2800" dirty="0" smtClean="0">
                <a:latin typeface="Arial Rounded MT Bold" pitchFamily="34" charset="0"/>
              </a:rPr>
              <a:t>PERATURAN DAERAH KABUPATEN KEBUMEN</a:t>
            </a:r>
            <a:br>
              <a:rPr lang="id-ID" sz="2800" dirty="0" smtClean="0">
                <a:latin typeface="Arial Rounded MT Bold" pitchFamily="34" charset="0"/>
              </a:rPr>
            </a:br>
            <a:r>
              <a:rPr lang="id-ID" sz="2800" dirty="0" smtClean="0">
                <a:latin typeface="Arial Rounded MT Bold" pitchFamily="34" charset="0"/>
              </a:rPr>
              <a:t>NOMOR </a:t>
            </a:r>
            <a:r>
              <a:rPr lang="en-US" sz="2800" dirty="0" smtClean="0">
                <a:latin typeface="Arial Rounded MT Bold" pitchFamily="34" charset="0"/>
              </a:rPr>
              <a:t>1</a:t>
            </a:r>
            <a:r>
              <a:rPr lang="id-ID" sz="2800" dirty="0" smtClean="0">
                <a:latin typeface="Arial Rounded MT Bold" pitchFamily="34" charset="0"/>
              </a:rPr>
              <a:t> </a:t>
            </a:r>
            <a:r>
              <a:rPr lang="id-ID" sz="2800" dirty="0" smtClean="0">
                <a:latin typeface="Arial Rounded MT Bold" pitchFamily="34" charset="0"/>
              </a:rPr>
              <a:t>TAHUN 201</a:t>
            </a:r>
            <a:r>
              <a:rPr lang="en-US" sz="2800" dirty="0" smtClean="0">
                <a:latin typeface="Arial Rounded MT Bold" pitchFamily="34" charset="0"/>
              </a:rPr>
              <a:t>2</a:t>
            </a:r>
            <a:r>
              <a:rPr lang="id-ID" sz="2800" dirty="0" smtClean="0">
                <a:latin typeface="Arial Rounded MT Bold" pitchFamily="34" charset="0"/>
              </a:rPr>
              <a:t/>
            </a:r>
            <a:br>
              <a:rPr lang="id-ID" sz="2800" dirty="0" smtClean="0">
                <a:latin typeface="Arial Rounded MT Bold" pitchFamily="34" charset="0"/>
              </a:rPr>
            </a:br>
            <a:r>
              <a:rPr lang="id-ID" sz="2800" dirty="0" smtClean="0">
                <a:latin typeface="Arial Rounded MT Bold" pitchFamily="34" charset="0"/>
              </a:rPr>
              <a:t>TENTANG</a:t>
            </a:r>
          </a:p>
          <a:p>
            <a:pPr marL="0" indent="0" algn="ctr">
              <a:buNone/>
            </a:pPr>
            <a:r>
              <a:rPr lang="id-ID" sz="2800" dirty="0" smtClean="0">
                <a:latin typeface="Arial Rounded MT Bold" pitchFamily="34" charset="0"/>
              </a:rPr>
              <a:t>PAJAK </a:t>
            </a:r>
            <a:r>
              <a:rPr lang="en-US" sz="2800" dirty="0" smtClean="0">
                <a:latin typeface="Arial Rounded MT Bold" pitchFamily="34" charset="0"/>
              </a:rPr>
              <a:t>HOTEL</a:t>
            </a:r>
            <a:r>
              <a:rPr lang="en-US" sz="2800" dirty="0" smtClean="0">
                <a:latin typeface="Arial Rounded MT Bold" pitchFamily="34" charset="0"/>
              </a:rPr>
              <a:t> </a:t>
            </a:r>
            <a:endParaRPr lang="id-ID" sz="2800" dirty="0" smtClean="0">
              <a:latin typeface="Arial Rounded MT Bold" pitchFamily="34" charset="0"/>
            </a:endParaRPr>
          </a:p>
          <a:p>
            <a:pPr marL="0" indent="0" algn="ctr">
              <a:buNone/>
            </a:pPr>
            <a:endParaRPr lang="id-ID" sz="2800" dirty="0" smtClean="0">
              <a:latin typeface="Arial Rounded MT Bold" pitchFamily="34" charset="0"/>
            </a:endParaRPr>
          </a:p>
          <a:p>
            <a:pPr marL="0" indent="0" algn="ctr">
              <a:buNone/>
            </a:pPr>
            <a:endParaRPr lang="id-ID" sz="28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id-ID" sz="2800" dirty="0" smtClean="0"/>
              <a:t/>
            </a:r>
            <a:br>
              <a:rPr lang="id-ID" sz="2800" dirty="0" smtClean="0"/>
            </a:b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28" y="1214422"/>
            <a:ext cx="6858048" cy="5033979"/>
          </a:xfrm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</a:pPr>
            <a:endParaRPr lang="id-ID" sz="1800" dirty="0" smtClean="0"/>
          </a:p>
          <a:p>
            <a:pPr algn="just">
              <a:lnSpc>
                <a:spcPct val="80000"/>
              </a:lnSpc>
            </a:pPr>
            <a:r>
              <a:rPr lang="en-US" sz="1800" dirty="0" smtClean="0"/>
              <a:t>UU NO </a:t>
            </a:r>
            <a:r>
              <a:rPr lang="en-US" sz="1800" dirty="0" smtClean="0"/>
              <a:t>28</a:t>
            </a:r>
            <a:r>
              <a:rPr lang="en-US" sz="1800" dirty="0" smtClean="0"/>
              <a:t> </a:t>
            </a:r>
            <a:r>
              <a:rPr lang="en-US" sz="1800" dirty="0" smtClean="0"/>
              <a:t>TAHUN </a:t>
            </a:r>
            <a:r>
              <a:rPr lang="en-US" sz="1800" dirty="0" smtClean="0"/>
              <a:t>2009 </a:t>
            </a:r>
            <a:r>
              <a:rPr lang="en-US" sz="1800" dirty="0" smtClean="0"/>
              <a:t>TENTANG </a:t>
            </a:r>
            <a:r>
              <a:rPr lang="en-US" sz="1800" dirty="0" smtClean="0"/>
              <a:t>PAJAK DAERAH DAN RETRIBUSI DAERAH</a:t>
            </a:r>
            <a:endParaRPr lang="en-US" sz="1800" dirty="0" smtClean="0"/>
          </a:p>
          <a:p>
            <a:pPr>
              <a:lnSpc>
                <a:spcPct val="80000"/>
              </a:lnSpc>
            </a:pPr>
            <a:endParaRPr lang="en-US" sz="1800" dirty="0" smtClean="0"/>
          </a:p>
          <a:p>
            <a:pPr>
              <a:lnSpc>
                <a:spcPct val="80000"/>
              </a:lnSpc>
            </a:pPr>
            <a:endParaRPr lang="en-US" sz="1800" dirty="0" smtClean="0"/>
          </a:p>
          <a:p>
            <a:pPr algn="just">
              <a:lnSpc>
                <a:spcPct val="80000"/>
              </a:lnSpc>
            </a:pPr>
            <a:r>
              <a:rPr lang="en-US" sz="1800" dirty="0" smtClean="0"/>
              <a:t>PERATURAN DAERAH KABUPATEN KEBUMEN NOMOR 1 TAHUN 2012 TENTANG PAAJAK HOTEL</a:t>
            </a:r>
            <a:endParaRPr lang="en-US" sz="1800" dirty="0" smtClean="0"/>
          </a:p>
          <a:p>
            <a:pPr>
              <a:lnSpc>
                <a:spcPct val="80000"/>
              </a:lnSpc>
              <a:buNone/>
            </a:pPr>
            <a:endParaRPr lang="en-US" sz="1800" dirty="0" smtClean="0"/>
          </a:p>
          <a:p>
            <a:pPr>
              <a:lnSpc>
                <a:spcPct val="80000"/>
              </a:lnSpc>
              <a:buNone/>
            </a:pPr>
            <a:endParaRPr lang="en-US" sz="1800" dirty="0" smtClean="0"/>
          </a:p>
          <a:p>
            <a:pPr algn="just">
              <a:lnSpc>
                <a:spcPct val="80000"/>
              </a:lnSpc>
            </a:pPr>
            <a:r>
              <a:rPr lang="en-US" sz="1800" dirty="0" smtClean="0"/>
              <a:t>PERATURAN BUPATI KEBUMEN NOMOR 22 TAHUN 22 TAHUN 2013 TENTANG PETUNJUK PELAKSANAAN PERATURAN DAERAH KABUPATEN KEBUMEN NOMOR 1 TAHUN 2012 TENTANG PAJAK HOTEL</a:t>
            </a:r>
            <a:r>
              <a:rPr lang="en-US" sz="1800" dirty="0" smtClean="0"/>
              <a:t>	</a:t>
            </a:r>
          </a:p>
          <a:p>
            <a:pPr>
              <a:buNone/>
            </a:pPr>
            <a:endParaRPr lang="id-ID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9" y="274638"/>
            <a:ext cx="642254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LANDASAN HUKUM</a:t>
            </a:r>
            <a:endParaRPr lang="id-ID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9" y="1447800"/>
            <a:ext cx="6922607" cy="4800600"/>
          </a:xfrm>
        </p:spPr>
        <p:txBody>
          <a:bodyPr>
            <a:normAutofit/>
          </a:bodyPr>
          <a:lstStyle/>
          <a:p>
            <a:pPr marL="720725" indent="-635000" algn="just">
              <a:buNone/>
            </a:pPr>
            <a:r>
              <a:rPr lang="id-ID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Pajak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Adalah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kontribusi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wajib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kepadaDaerah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yang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terutang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oleh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orang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pribadi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atau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Badan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yang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bersifat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memaksa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berdasarkan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undang-undang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dengan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mendapatkan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imbalan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secara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langsung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digunakan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untuk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keperluan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bagi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sebesar-besarnya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untuk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kemakmuran</a:t>
            </a:r>
            <a:r>
              <a:rPr lang="en-US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rakyat</a:t>
            </a:r>
            <a:r>
              <a:rPr lang="en-US" sz="2400" dirty="0" smtClean="0">
                <a:latin typeface="Berlin Sans FB" pitchFamily="34" charset="0"/>
              </a:rPr>
              <a:t>.</a:t>
            </a:r>
            <a:endParaRPr lang="id-ID" sz="2400" dirty="0" smtClean="0">
              <a:latin typeface="Berlin Sans FB" pitchFamily="34" charset="0"/>
            </a:endParaRPr>
          </a:p>
          <a:p>
            <a:pPr>
              <a:buNone/>
            </a:pPr>
            <a:endParaRPr lang="id-ID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065483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/>
              <a:t>PENGERTIAN</a:t>
            </a:r>
            <a:endParaRPr lang="id-ID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3042" y="1214422"/>
            <a:ext cx="6643735" cy="5033978"/>
          </a:xfrm>
        </p:spPr>
        <p:txBody>
          <a:bodyPr>
            <a:normAutofit fontScale="92500" lnSpcReduction="10000"/>
          </a:bodyPr>
          <a:lstStyle/>
          <a:p>
            <a:pPr marL="354013" indent="-354013" algn="just">
              <a:lnSpc>
                <a:spcPct val="80000"/>
              </a:lnSpc>
              <a:buFont typeface="Wingdings" pitchFamily="2" charset="2"/>
              <a:buAutoNum type="arabicPeriod" startAt="2"/>
              <a:defRPr/>
            </a:pPr>
            <a:r>
              <a:rPr lang="en-US" sz="2400" dirty="0" err="1" smtClean="0"/>
              <a:t>Pajak</a:t>
            </a:r>
            <a:r>
              <a:rPr lang="en-US" sz="2400" dirty="0" smtClean="0"/>
              <a:t> </a:t>
            </a:r>
            <a:r>
              <a:rPr lang="en-US" sz="2400" dirty="0" smtClean="0"/>
              <a:t>Hotel </a:t>
            </a:r>
            <a:r>
              <a:rPr lang="en-US" sz="2400" dirty="0" smtClean="0"/>
              <a:t> 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</a:t>
            </a:r>
            <a:r>
              <a:rPr lang="en-US" sz="2400" dirty="0" err="1" smtClean="0"/>
              <a:t>atas</a:t>
            </a:r>
            <a:r>
              <a:rPr lang="en-US" sz="2400" dirty="0" smtClean="0"/>
              <a:t> </a:t>
            </a:r>
            <a:r>
              <a:rPr lang="en-US" sz="2400" dirty="0" err="1" smtClean="0"/>
              <a:t>pelayanan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disediakan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Hotel. </a:t>
            </a:r>
          </a:p>
          <a:p>
            <a:pPr marL="354013" indent="-354013" algn="just">
              <a:lnSpc>
                <a:spcPct val="80000"/>
              </a:lnSpc>
              <a:buNone/>
              <a:defRPr/>
            </a:pPr>
            <a:endParaRPr lang="en-US" sz="2400" dirty="0" smtClean="0"/>
          </a:p>
          <a:p>
            <a:pPr marL="354013" indent="-354013" algn="just">
              <a:lnSpc>
                <a:spcPct val="80000"/>
              </a:lnSpc>
              <a:buFont typeface="Wingdings" pitchFamily="2" charset="2"/>
              <a:buAutoNum type="arabicPeriod" startAt="3"/>
              <a:defRPr/>
            </a:pPr>
            <a:r>
              <a:rPr lang="en-US" sz="2400" dirty="0" smtClean="0"/>
              <a:t>Hotel </a:t>
            </a:r>
            <a:r>
              <a:rPr lang="en-US" sz="2400" dirty="0" err="1" smtClean="0"/>
              <a:t>adalaah</a:t>
            </a:r>
            <a:r>
              <a:rPr lang="en-US" sz="2400" dirty="0" smtClean="0"/>
              <a:t> </a:t>
            </a:r>
            <a:r>
              <a:rPr lang="en-US" sz="2400" dirty="0" err="1" smtClean="0"/>
              <a:t>fasilitas</a:t>
            </a:r>
            <a:r>
              <a:rPr lang="en-US" sz="2400" dirty="0" smtClean="0"/>
              <a:t> </a:t>
            </a:r>
            <a:r>
              <a:rPr lang="en-US" sz="2400" dirty="0" err="1" smtClean="0"/>
              <a:t>penyedia</a:t>
            </a:r>
            <a:r>
              <a:rPr lang="en-US" sz="2400" dirty="0" smtClean="0"/>
              <a:t> </a:t>
            </a:r>
            <a:r>
              <a:rPr lang="en-US" sz="2400" dirty="0" err="1" smtClean="0"/>
              <a:t>jasa</a:t>
            </a:r>
            <a:r>
              <a:rPr lang="en-US" sz="2400" dirty="0" smtClean="0"/>
              <a:t> </a:t>
            </a:r>
            <a:r>
              <a:rPr lang="en-US" sz="2400" dirty="0" err="1" smtClean="0"/>
              <a:t>penginapan</a:t>
            </a:r>
            <a:r>
              <a:rPr lang="en-US" sz="2400" dirty="0" smtClean="0"/>
              <a:t>/ </a:t>
            </a:r>
            <a:r>
              <a:rPr lang="en-US" sz="2400" dirty="0" err="1" smtClean="0"/>
              <a:t>peristirahatan</a:t>
            </a:r>
            <a:r>
              <a:rPr lang="en-US" sz="2400" dirty="0" smtClean="0"/>
              <a:t> </a:t>
            </a:r>
            <a:r>
              <a:rPr lang="en-US" sz="2400" dirty="0" err="1" smtClean="0"/>
              <a:t>termasuk</a:t>
            </a:r>
            <a:r>
              <a:rPr lang="en-US" sz="2400" dirty="0" smtClean="0"/>
              <a:t> </a:t>
            </a:r>
            <a:r>
              <a:rPr lang="en-US" sz="2400" dirty="0" err="1" smtClean="0"/>
              <a:t>jasa</a:t>
            </a:r>
            <a:r>
              <a:rPr lang="en-US" sz="2400" dirty="0" smtClean="0"/>
              <a:t> </a:t>
            </a:r>
            <a:r>
              <a:rPr lang="en-US" sz="2400" dirty="0" err="1" smtClean="0"/>
              <a:t>terkait</a:t>
            </a:r>
            <a:r>
              <a:rPr lang="en-US" sz="2400" dirty="0" smtClean="0"/>
              <a:t> </a:t>
            </a:r>
            <a:r>
              <a:rPr lang="en-US" sz="2400" dirty="0" err="1" smtClean="0"/>
              <a:t>lainnya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dipungut</a:t>
            </a:r>
            <a:r>
              <a:rPr lang="en-US" sz="2400" dirty="0" smtClean="0"/>
              <a:t> </a:t>
            </a:r>
            <a:r>
              <a:rPr lang="en-US" sz="2400" dirty="0" err="1" smtClean="0"/>
              <a:t>bayaran</a:t>
            </a:r>
            <a:r>
              <a:rPr lang="en-US" sz="2400" dirty="0" smtClean="0"/>
              <a:t>, </a:t>
            </a:r>
            <a:r>
              <a:rPr lang="en-US" sz="2400" dirty="0" err="1" smtClean="0"/>
              <a:t>yaang</a:t>
            </a:r>
            <a:r>
              <a:rPr lang="en-US" sz="2400" dirty="0" smtClean="0"/>
              <a:t> </a:t>
            </a:r>
            <a:r>
              <a:rPr lang="en-US" sz="2400" dirty="0" err="1" smtClean="0"/>
              <a:t>mencakup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r>
              <a:rPr lang="en-US" sz="2400" dirty="0" smtClean="0"/>
              <a:t> motel, </a:t>
            </a:r>
            <a:r>
              <a:rPr lang="en-US" sz="2400" dirty="0" err="1" smtClean="0"/>
              <a:t>losmen</a:t>
            </a:r>
            <a:r>
              <a:rPr lang="en-US" sz="2400" dirty="0" smtClean="0"/>
              <a:t>, </a:t>
            </a:r>
            <a:r>
              <a:rPr lang="en-US" sz="2400" dirty="0" err="1" smtClean="0"/>
              <a:t>gubug</a:t>
            </a:r>
            <a:r>
              <a:rPr lang="en-US" sz="2400" dirty="0" smtClean="0"/>
              <a:t> </a:t>
            </a:r>
            <a:r>
              <a:rPr lang="en-US" sz="2400" dirty="0" err="1" smtClean="0"/>
              <a:t>pariwisata</a:t>
            </a:r>
            <a:r>
              <a:rPr lang="en-US" sz="2400" dirty="0" smtClean="0"/>
              <a:t>, </a:t>
            </a:r>
            <a:r>
              <a:rPr lang="en-US" sz="2400" dirty="0" err="1" smtClean="0"/>
              <a:t>wisma</a:t>
            </a:r>
            <a:r>
              <a:rPr lang="en-US" sz="2400" dirty="0" smtClean="0"/>
              <a:t> </a:t>
            </a:r>
            <a:r>
              <a:rPr lang="en-US" sz="2400" dirty="0" err="1" smtClean="0"/>
              <a:t>pariwisata</a:t>
            </a:r>
            <a:r>
              <a:rPr lang="en-US" sz="2400" dirty="0" smtClean="0"/>
              <a:t>, </a:t>
            </a:r>
            <a:r>
              <a:rPr lang="en-US" sz="2400" dirty="0" err="1" smtClean="0"/>
              <a:t>pesanggrahan</a:t>
            </a:r>
            <a:r>
              <a:rPr lang="en-US" sz="2400" dirty="0" smtClean="0"/>
              <a:t>, </a:t>
            </a:r>
            <a:r>
              <a:rPr lang="en-US" sz="2400" dirty="0" err="1" smtClean="0"/>
              <a:t>rumah</a:t>
            </a:r>
            <a:r>
              <a:rPr lang="en-US" sz="2400" dirty="0" smtClean="0"/>
              <a:t> </a:t>
            </a:r>
            <a:r>
              <a:rPr lang="en-US" sz="2400" dirty="0" err="1" smtClean="0"/>
              <a:t>penginapan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sejenisnya</a:t>
            </a:r>
            <a:r>
              <a:rPr lang="en-US" sz="2400" dirty="0" smtClean="0"/>
              <a:t> </a:t>
            </a:r>
            <a:r>
              <a:rPr lang="en-US" sz="2400" dirty="0" err="1" smtClean="0"/>
              <a:t>serta</a:t>
            </a:r>
            <a:r>
              <a:rPr lang="en-US" sz="2400" dirty="0" smtClean="0"/>
              <a:t> </a:t>
            </a:r>
            <a:r>
              <a:rPr lang="en-US" sz="2400" dirty="0" err="1" smtClean="0"/>
              <a:t>rumah</a:t>
            </a:r>
            <a:r>
              <a:rPr lang="en-US" sz="2400" dirty="0" smtClean="0"/>
              <a:t> </a:t>
            </a:r>
            <a:r>
              <a:rPr lang="en-US" sz="2400" dirty="0" err="1" smtClean="0"/>
              <a:t>kos</a:t>
            </a:r>
            <a:r>
              <a:rPr lang="en-US" sz="2400" dirty="0" smtClean="0"/>
              <a:t> </a:t>
            </a:r>
            <a:r>
              <a:rPr lang="en-US" sz="2400" dirty="0" err="1" smtClean="0"/>
              <a:t>denga</a:t>
            </a:r>
            <a:r>
              <a:rPr lang="en-US" sz="2400" dirty="0" smtClean="0"/>
              <a:t> </a:t>
            </a:r>
            <a:r>
              <a:rPr lang="en-US" sz="2400" dirty="0" err="1" smtClean="0"/>
              <a:t>jumlah</a:t>
            </a:r>
            <a:r>
              <a:rPr lang="en-US" sz="2400" dirty="0" smtClean="0"/>
              <a:t> </a:t>
            </a:r>
            <a:r>
              <a:rPr lang="en-US" sz="2400" dirty="0" err="1" smtClean="0"/>
              <a:t>kamar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10 ( </a:t>
            </a:r>
            <a:r>
              <a:rPr lang="en-US" sz="2400" dirty="0" err="1" smtClean="0"/>
              <a:t>sepuluh</a:t>
            </a:r>
            <a:r>
              <a:rPr lang="en-US" sz="2400" dirty="0" smtClean="0"/>
              <a:t> ).</a:t>
            </a:r>
          </a:p>
          <a:p>
            <a:pPr marL="354013" indent="-354013" algn="just">
              <a:lnSpc>
                <a:spcPct val="80000"/>
              </a:lnSpc>
              <a:buNone/>
              <a:defRPr/>
            </a:pPr>
            <a:endParaRPr lang="en-US" sz="2400" dirty="0" smtClean="0"/>
          </a:p>
          <a:p>
            <a:pPr marL="354013" indent="-354013" algn="just">
              <a:lnSpc>
                <a:spcPct val="80000"/>
              </a:lnSpc>
              <a:buFont typeface="Wingdings" pitchFamily="2" charset="2"/>
              <a:buAutoNum type="arabicPeriod" startAt="4"/>
              <a:defRPr/>
            </a:pPr>
            <a:r>
              <a:rPr lang="en-US" sz="2400" dirty="0" err="1" smtClean="0"/>
              <a:t>Subjek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Hotel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orang</a:t>
            </a:r>
            <a:r>
              <a:rPr lang="en-US" sz="2400" dirty="0" smtClean="0"/>
              <a:t> </a:t>
            </a:r>
            <a:r>
              <a:rPr lang="en-US" sz="2400" dirty="0" err="1" smtClean="0"/>
              <a:t>pribadi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badan</a:t>
            </a:r>
            <a:r>
              <a:rPr lang="en-US" sz="2400" dirty="0" smtClean="0"/>
              <a:t> </a:t>
            </a:r>
            <a:r>
              <a:rPr lang="en-US" sz="2400" dirty="0" smtClean="0"/>
              <a:t>yang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pembayaran</a:t>
            </a:r>
            <a:r>
              <a:rPr lang="en-US" sz="2400" dirty="0" smtClean="0"/>
              <a:t> </a:t>
            </a:r>
            <a:r>
              <a:rPr lang="en-US" sz="2400" dirty="0" err="1" smtClean="0"/>
              <a:t>kepada</a:t>
            </a:r>
            <a:r>
              <a:rPr lang="en-US" sz="2400" dirty="0" smtClean="0"/>
              <a:t> </a:t>
            </a:r>
            <a:r>
              <a:rPr lang="en-US" sz="2400" dirty="0" err="1" smtClean="0"/>
              <a:t>orang</a:t>
            </a:r>
            <a:r>
              <a:rPr lang="en-US" sz="2400" dirty="0" smtClean="0"/>
              <a:t> </a:t>
            </a:r>
            <a:r>
              <a:rPr lang="en-US" sz="2400" dirty="0" err="1" smtClean="0"/>
              <a:t>pribadi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badan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mengusahakan</a:t>
            </a:r>
            <a:r>
              <a:rPr lang="en-US" sz="2400" dirty="0" smtClean="0"/>
              <a:t> hotel.  </a:t>
            </a:r>
            <a:endParaRPr lang="id-ID" sz="2400" dirty="0" smtClean="0"/>
          </a:p>
          <a:p>
            <a:pPr marL="354013" indent="-354013" algn="r">
              <a:lnSpc>
                <a:spcPct val="80000"/>
              </a:lnSpc>
              <a:buFont typeface="Wingdings" pitchFamily="2" charset="2"/>
              <a:buAutoNum type="arabicPeriod" startAt="4"/>
              <a:defRPr/>
            </a:pPr>
            <a:endParaRPr lang="id-ID" sz="2400" i="1" dirty="0" smtClean="0"/>
          </a:p>
          <a:p>
            <a:pPr marL="354013" indent="-354013" algn="r">
              <a:lnSpc>
                <a:spcPct val="80000"/>
              </a:lnSpc>
              <a:buFont typeface="Wingdings" pitchFamily="2" charset="2"/>
              <a:buAutoNum type="arabicPeriod" startAt="4"/>
              <a:defRPr/>
            </a:pPr>
            <a:r>
              <a:rPr lang="id-ID" sz="2400" i="1" dirty="0" smtClean="0"/>
              <a:t>Obyek </a:t>
            </a:r>
            <a:r>
              <a:rPr lang="id-ID" sz="2400" i="1" dirty="0" smtClean="0"/>
              <a:t>Pajak </a:t>
            </a:r>
            <a:r>
              <a:rPr lang="en-US" sz="2400" i="1" dirty="0" smtClean="0"/>
              <a:t>Hotel</a:t>
            </a:r>
            <a:r>
              <a:rPr lang="id-ID" sz="2400" i="1" dirty="0" smtClean="0"/>
              <a:t>........</a:t>
            </a:r>
            <a:endParaRPr lang="en-US" sz="2400" i="1" dirty="0" smtClean="0"/>
          </a:p>
          <a:p>
            <a:pPr>
              <a:buNone/>
            </a:pPr>
            <a:endParaRPr lang="id-ID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9"/>
            <a:ext cx="7065483" cy="868346"/>
          </a:xfrm>
        </p:spPr>
        <p:txBody>
          <a:bodyPr>
            <a:normAutofit/>
          </a:bodyPr>
          <a:lstStyle/>
          <a:p>
            <a:pPr algn="r"/>
            <a:r>
              <a:rPr lang="id-ID" sz="3200" i="1" dirty="0" smtClean="0"/>
              <a:t>Lanjutan.......</a:t>
            </a:r>
            <a:endParaRPr lang="id-ID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136920" cy="4800600"/>
          </a:xfrm>
        </p:spPr>
        <p:txBody>
          <a:bodyPr>
            <a:normAutofit/>
          </a:bodyPr>
          <a:lstStyle/>
          <a:p>
            <a:pPr marL="265113" indent="-265113" algn="just">
              <a:lnSpc>
                <a:spcPct val="80000"/>
              </a:lnSpc>
              <a:buFontTx/>
              <a:buAutoNum type="arabicPeriod" startAt="5"/>
            </a:pPr>
            <a:endParaRPr lang="id-ID" sz="2800" dirty="0" smtClean="0"/>
          </a:p>
          <a:p>
            <a:pPr marL="265113" indent="-265113" algn="just">
              <a:lnSpc>
                <a:spcPct val="80000"/>
              </a:lnSpc>
              <a:buFontTx/>
              <a:buAutoNum type="arabicPeriod" startAt="5"/>
            </a:pPr>
            <a:r>
              <a:rPr lang="en-US" sz="2800" dirty="0" err="1" smtClean="0"/>
              <a:t>Objek</a:t>
            </a:r>
            <a:r>
              <a:rPr lang="en-US" sz="2800" dirty="0" smtClean="0"/>
              <a:t> </a:t>
            </a:r>
            <a:r>
              <a:rPr lang="en-US" sz="2800" dirty="0" err="1" smtClean="0"/>
              <a:t>Pajak</a:t>
            </a:r>
            <a:r>
              <a:rPr lang="en-US" sz="2800" dirty="0" smtClean="0"/>
              <a:t> </a:t>
            </a:r>
            <a:r>
              <a:rPr lang="en-US" sz="2800" dirty="0" smtClean="0"/>
              <a:t>Hotel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pelayanan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disediakan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Hotel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pembayaran</a:t>
            </a:r>
            <a:r>
              <a:rPr lang="en-US" sz="2800" dirty="0" smtClean="0"/>
              <a:t>, </a:t>
            </a:r>
            <a:r>
              <a:rPr lang="en-US" sz="2800" dirty="0" err="1" smtClean="0"/>
              <a:t>termasuk</a:t>
            </a:r>
            <a:r>
              <a:rPr lang="en-US" sz="2800" dirty="0" smtClean="0"/>
              <a:t> </a:t>
            </a:r>
            <a:r>
              <a:rPr lang="en-US" sz="2800" dirty="0" err="1" smtClean="0"/>
              <a:t>jasa</a:t>
            </a:r>
            <a:r>
              <a:rPr lang="en-US" sz="2800" dirty="0" smtClean="0"/>
              <a:t> </a:t>
            </a:r>
            <a:r>
              <a:rPr lang="en-US" sz="2800" dirty="0" err="1" smtClean="0"/>
              <a:t>penunjang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kelengkapan</a:t>
            </a:r>
            <a:r>
              <a:rPr lang="en-US" sz="2800" dirty="0" smtClean="0"/>
              <a:t> Hotel yang </a:t>
            </a:r>
            <a:r>
              <a:rPr lang="en-US" sz="2800" dirty="0" err="1" smtClean="0"/>
              <a:t>sifatnya</a:t>
            </a:r>
            <a:r>
              <a:rPr lang="en-US" sz="2800" dirty="0" smtClean="0"/>
              <a:t> </a:t>
            </a:r>
            <a:r>
              <a:rPr lang="en-US" sz="2800" dirty="0" err="1" smtClean="0"/>
              <a:t>memberikan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kemudahan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kenyamanan</a:t>
            </a:r>
            <a:r>
              <a:rPr lang="en-US" sz="2800" dirty="0" smtClean="0"/>
              <a:t>, </a:t>
            </a:r>
            <a:r>
              <a:rPr lang="en-US" sz="2800" dirty="0" err="1" smtClean="0"/>
              <a:t>termasuk</a:t>
            </a:r>
            <a:r>
              <a:rPr lang="en-US" sz="2800" dirty="0" smtClean="0"/>
              <a:t> </a:t>
            </a:r>
            <a:r>
              <a:rPr lang="en-US" sz="2800" dirty="0" err="1" smtClean="0"/>
              <a:t>ffasilitas</a:t>
            </a:r>
            <a:r>
              <a:rPr lang="en-US" sz="2800" dirty="0" smtClean="0"/>
              <a:t> </a:t>
            </a:r>
            <a:r>
              <a:rPr lang="en-US" sz="2800" dirty="0" err="1" smtClean="0"/>
              <a:t>olah</a:t>
            </a:r>
            <a:r>
              <a:rPr lang="en-US" sz="2800" dirty="0" smtClean="0"/>
              <a:t> raga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hiburan</a:t>
            </a:r>
            <a:r>
              <a:rPr lang="en-US" sz="2800" dirty="0" smtClean="0"/>
              <a:t>.</a:t>
            </a:r>
            <a:r>
              <a:rPr lang="en-US" sz="2800" dirty="0" smtClean="0"/>
              <a:t> </a:t>
            </a:r>
            <a:endParaRPr lang="id-ID" sz="2800" dirty="0" smtClean="0"/>
          </a:p>
          <a:p>
            <a:pPr marL="265113" indent="-265113" algn="just">
              <a:lnSpc>
                <a:spcPct val="80000"/>
              </a:lnSpc>
              <a:buFontTx/>
              <a:buAutoNum type="arabicPeriod" startAt="5"/>
            </a:pPr>
            <a:endParaRPr lang="en-US" sz="2800" dirty="0" smtClean="0"/>
          </a:p>
          <a:p>
            <a:pPr marL="265113" indent="-265113" algn="just">
              <a:lnSpc>
                <a:spcPct val="80000"/>
              </a:lnSpc>
              <a:buFontTx/>
              <a:buAutoNum type="arabicPeriod" startAt="6"/>
            </a:pPr>
            <a:r>
              <a:rPr lang="en-US" sz="2800" dirty="0" err="1" smtClean="0"/>
              <a:t>Wajib</a:t>
            </a:r>
            <a:r>
              <a:rPr lang="en-US" sz="2800" dirty="0" smtClean="0"/>
              <a:t> </a:t>
            </a:r>
            <a:r>
              <a:rPr lang="en-US" sz="2800" dirty="0" err="1" smtClean="0"/>
              <a:t>Pajak</a:t>
            </a:r>
            <a:r>
              <a:rPr lang="en-US" sz="2800" dirty="0" smtClean="0"/>
              <a:t> </a:t>
            </a:r>
            <a:r>
              <a:rPr lang="en-US" sz="2800" dirty="0" smtClean="0"/>
              <a:t>Hotel</a:t>
            </a:r>
            <a:r>
              <a:rPr lang="en-US" sz="2800" dirty="0" smtClean="0"/>
              <a:t> 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orang</a:t>
            </a:r>
            <a:r>
              <a:rPr lang="en-US" sz="2800" dirty="0" smtClean="0"/>
              <a:t> </a:t>
            </a:r>
            <a:r>
              <a:rPr lang="en-US" sz="2800" dirty="0" err="1" smtClean="0"/>
              <a:t>pribadi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badan</a:t>
            </a:r>
            <a:r>
              <a:rPr lang="en-US" sz="2800" dirty="0" smtClean="0"/>
              <a:t> </a:t>
            </a:r>
            <a:r>
              <a:rPr lang="en-US" sz="2800" dirty="0" smtClean="0"/>
              <a:t>yang </a:t>
            </a:r>
            <a:r>
              <a:rPr lang="en-US" sz="2800" dirty="0" err="1" smtClean="0"/>
              <a:t>mengusahakan</a:t>
            </a:r>
            <a:r>
              <a:rPr lang="en-US" sz="2800" dirty="0" smtClean="0"/>
              <a:t> hotel</a:t>
            </a:r>
            <a:endParaRPr lang="en-US" sz="2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136920" cy="796908"/>
          </a:xfrm>
        </p:spPr>
        <p:txBody>
          <a:bodyPr>
            <a:normAutofit/>
          </a:bodyPr>
          <a:lstStyle/>
          <a:p>
            <a:pPr algn="r"/>
            <a:r>
              <a:rPr lang="id-ID" sz="3200" i="1" dirty="0" smtClean="0"/>
              <a:t>Lanjutan............</a:t>
            </a:r>
            <a:endParaRPr lang="id-ID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136920" cy="4800600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buNone/>
            </a:pPr>
            <a:r>
              <a:rPr lang="en-US" dirty="0" smtClean="0"/>
              <a:t>1.Dasar </a:t>
            </a:r>
            <a:r>
              <a:rPr lang="en-US" dirty="0" err="1" smtClean="0"/>
              <a:t>pengenaan</a:t>
            </a:r>
            <a:r>
              <a:rPr lang="en-US" dirty="0" smtClean="0"/>
              <a:t> </a:t>
            </a:r>
            <a:r>
              <a:rPr lang="en-US" dirty="0" err="1" smtClean="0"/>
              <a:t>Pajak</a:t>
            </a:r>
            <a:r>
              <a:rPr lang="en-US" dirty="0" smtClean="0"/>
              <a:t> Hotel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pembayaran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yang </a:t>
            </a:r>
            <a:r>
              <a:rPr lang="en-US" dirty="0" err="1" smtClean="0"/>
              <a:t>seharusnya</a:t>
            </a:r>
            <a:r>
              <a:rPr lang="en-US" dirty="0" smtClean="0"/>
              <a:t> </a:t>
            </a:r>
            <a:r>
              <a:rPr lang="en-US" dirty="0" err="1" smtClean="0"/>
              <a:t>dibayar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Hotel.</a:t>
            </a:r>
          </a:p>
          <a:p>
            <a:pPr algn="just">
              <a:lnSpc>
                <a:spcPct val="80000"/>
              </a:lnSpc>
              <a:buNone/>
            </a:pPr>
            <a:endParaRPr lang="en-US" dirty="0" smtClean="0"/>
          </a:p>
          <a:p>
            <a:pPr algn="just">
              <a:lnSpc>
                <a:spcPct val="80000"/>
              </a:lnSpc>
              <a:buNone/>
            </a:pPr>
            <a:r>
              <a:rPr lang="en-US" dirty="0" smtClean="0"/>
              <a:t>2.Tarif </a:t>
            </a:r>
            <a:r>
              <a:rPr lang="en-US" dirty="0" err="1" smtClean="0"/>
              <a:t>Pajak</a:t>
            </a:r>
            <a:r>
              <a:rPr lang="en-US" dirty="0" smtClean="0"/>
              <a:t> Hotel </a:t>
            </a:r>
            <a:r>
              <a:rPr lang="en-US" dirty="0" err="1" smtClean="0"/>
              <a:t>ditetapkan</a:t>
            </a:r>
            <a:r>
              <a:rPr lang="en-US" dirty="0" smtClean="0"/>
              <a:t>        </a:t>
            </a:r>
            <a:r>
              <a:rPr lang="en-US" dirty="0" err="1" smtClean="0"/>
              <a:t>sebesar</a:t>
            </a:r>
            <a:r>
              <a:rPr lang="en-US" dirty="0" smtClean="0"/>
              <a:t> </a:t>
            </a:r>
            <a:r>
              <a:rPr lang="en-US" b="1" dirty="0" smtClean="0"/>
              <a:t>10 %</a:t>
            </a:r>
            <a:r>
              <a:rPr lang="en-US" dirty="0" smtClean="0"/>
              <a:t>.</a:t>
            </a:r>
          </a:p>
          <a:p>
            <a:pPr algn="just">
              <a:lnSpc>
                <a:spcPct val="80000"/>
              </a:lnSpc>
              <a:buNone/>
            </a:pPr>
            <a:endParaRPr lang="en-US" dirty="0" smtClean="0"/>
          </a:p>
          <a:p>
            <a:pPr algn="just">
              <a:lnSpc>
                <a:spcPct val="80000"/>
              </a:lnSpc>
              <a:buNone/>
            </a:pPr>
            <a:r>
              <a:rPr lang="en-US" dirty="0" smtClean="0"/>
              <a:t>3.Besaran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Pajak</a:t>
            </a:r>
            <a:r>
              <a:rPr lang="en-US" dirty="0" smtClean="0"/>
              <a:t> Hotel yang </a:t>
            </a:r>
            <a:r>
              <a:rPr lang="en-US" dirty="0" err="1" smtClean="0"/>
              <a:t>terutang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mengalikan</a:t>
            </a:r>
            <a:r>
              <a:rPr lang="en-US" dirty="0" smtClean="0"/>
              <a:t> </a:t>
            </a:r>
            <a:r>
              <a:rPr lang="en-US" dirty="0" err="1" smtClean="0"/>
              <a:t>tarif</a:t>
            </a:r>
            <a:r>
              <a:rPr lang="en-US" dirty="0" smtClean="0"/>
              <a:t> </a:t>
            </a:r>
            <a:r>
              <a:rPr lang="en-US" dirty="0" err="1" smtClean="0"/>
              <a:t>Pajak</a:t>
            </a:r>
            <a:r>
              <a:rPr lang="en-US" dirty="0" smtClean="0"/>
              <a:t> Hotel </a:t>
            </a:r>
            <a:r>
              <a:rPr lang="en-US" dirty="0" err="1" smtClean="0"/>
              <a:t>sebesar</a:t>
            </a:r>
            <a:r>
              <a:rPr lang="en-US" dirty="0" smtClean="0"/>
              <a:t> </a:t>
            </a:r>
            <a:r>
              <a:rPr lang="en-US" b="1" dirty="0" smtClean="0"/>
              <a:t>10 % x </a:t>
            </a:r>
            <a:r>
              <a:rPr lang="en-US" b="1" dirty="0" err="1" smtClean="0"/>
              <a:t>Dasar</a:t>
            </a:r>
            <a:r>
              <a:rPr lang="en-US" b="1" dirty="0" smtClean="0"/>
              <a:t> </a:t>
            </a:r>
            <a:r>
              <a:rPr lang="en-US" b="1" dirty="0" err="1" smtClean="0"/>
              <a:t>pengenaan</a:t>
            </a:r>
            <a:r>
              <a:rPr lang="en-US" b="1" dirty="0" smtClean="0"/>
              <a:t> </a:t>
            </a:r>
            <a:r>
              <a:rPr lang="en-US" b="1" dirty="0" err="1" smtClean="0"/>
              <a:t>Pajak</a:t>
            </a:r>
            <a:r>
              <a:rPr lang="en-US" b="1" dirty="0" smtClean="0"/>
              <a:t> Hotel.</a:t>
            </a:r>
            <a:endParaRPr lang="id-ID" b="1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3042" y="357166"/>
            <a:ext cx="7500958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u="sng" dirty="0" smtClean="0"/>
              <a:t>DASAR PENGENAAN</a:t>
            </a:r>
            <a:r>
              <a:rPr lang="en-US" sz="2800" b="1" u="sng" dirty="0" smtClean="0"/>
              <a:t>, TARIF DAN </a:t>
            </a:r>
            <a:r>
              <a:rPr lang="en-US" sz="2800" b="1" u="sng" dirty="0" smtClean="0"/>
              <a:t> </a:t>
            </a:r>
            <a:r>
              <a:rPr lang="en-US" sz="2800" b="1" u="sng" dirty="0" smtClean="0"/>
              <a:t>PENGHITUNGAN PAJAK </a:t>
            </a:r>
            <a:r>
              <a:rPr lang="en-US" sz="2800" b="1" u="sng" dirty="0" smtClean="0"/>
              <a:t>HOTEL</a:t>
            </a:r>
            <a:endParaRPr lang="id-ID" sz="2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605" y="1785926"/>
            <a:ext cx="7143799" cy="4462474"/>
          </a:xfrm>
        </p:spPr>
        <p:txBody>
          <a:bodyPr>
            <a:normAutofit fontScale="85000" lnSpcReduction="10000"/>
          </a:bodyPr>
          <a:lstStyle/>
          <a:p>
            <a:pPr marL="596646" indent="-514350" algn="just"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PP N0. 91 </a:t>
            </a:r>
            <a:r>
              <a:rPr lang="en-US" sz="2400" dirty="0" err="1" smtClean="0"/>
              <a:t>Tahun</a:t>
            </a:r>
            <a:r>
              <a:rPr lang="en-US" sz="2400" dirty="0" smtClean="0"/>
              <a:t> 2010, </a:t>
            </a:r>
            <a:r>
              <a:rPr lang="en-US" sz="2400" dirty="0" err="1" smtClean="0"/>
              <a:t>mekanisme</a:t>
            </a:r>
            <a:r>
              <a:rPr lang="en-US" sz="2400" dirty="0" smtClean="0"/>
              <a:t> </a:t>
            </a:r>
            <a:r>
              <a:rPr lang="en-US" sz="2400" dirty="0" err="1" smtClean="0"/>
              <a:t>Pemungutan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Hotel </a:t>
            </a:r>
            <a:r>
              <a:rPr lang="en-US" sz="2400" dirty="0" err="1" smtClean="0"/>
              <a:t>mengunakan</a:t>
            </a:r>
            <a:r>
              <a:rPr lang="en-US" sz="2400" dirty="0" smtClean="0"/>
              <a:t> </a:t>
            </a:r>
            <a:r>
              <a:rPr lang="en-US" sz="2400" dirty="0" err="1" smtClean="0"/>
              <a:t>mekanisme</a:t>
            </a:r>
            <a:r>
              <a:rPr lang="en-US" sz="2400" dirty="0" smtClean="0"/>
              <a:t> (</a:t>
            </a:r>
            <a:r>
              <a:rPr lang="en-US" sz="2400" b="1" dirty="0" smtClean="0"/>
              <a:t>Self </a:t>
            </a:r>
            <a:r>
              <a:rPr lang="en-US" sz="2400" b="1" dirty="0" err="1" smtClean="0"/>
              <a:t>Assesment</a:t>
            </a:r>
            <a:r>
              <a:rPr lang="en-US" sz="2400" dirty="0" smtClean="0"/>
              <a:t>)    </a:t>
            </a:r>
            <a:r>
              <a:rPr lang="en-US" sz="2400" dirty="0" err="1" smtClean="0"/>
              <a:t>yaitu</a:t>
            </a:r>
            <a:r>
              <a:rPr lang="en-US" sz="2400" dirty="0" smtClean="0"/>
              <a:t> :</a:t>
            </a:r>
          </a:p>
          <a:p>
            <a:pPr marL="596646" indent="-514350" algn="just">
              <a:buNone/>
            </a:pPr>
            <a:endParaRPr lang="en-US" sz="2400" dirty="0" smtClean="0"/>
          </a:p>
          <a:p>
            <a:pPr marL="596646" indent="-514350" algn="just"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Pemungutan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</a:t>
            </a:r>
            <a:r>
              <a:rPr lang="en-US" sz="2400" dirty="0" err="1" smtClean="0"/>
              <a:t>terutang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dibayar</a:t>
            </a:r>
            <a:r>
              <a:rPr lang="en-US" sz="2400" dirty="0" smtClean="0"/>
              <a:t> </a:t>
            </a:r>
            <a:r>
              <a:rPr lang="en-US" sz="2400" dirty="0" err="1" smtClean="0"/>
              <a:t>sendiri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Wajib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menggunakan</a:t>
            </a:r>
            <a:r>
              <a:rPr lang="en-US" sz="2400" dirty="0" smtClean="0"/>
              <a:t> :</a:t>
            </a:r>
          </a:p>
          <a:p>
            <a:pPr marL="596646" indent="-514350" algn="just">
              <a:buNone/>
            </a:pPr>
            <a:endParaRPr lang="en-US" sz="2400" dirty="0" smtClean="0"/>
          </a:p>
          <a:p>
            <a:pPr marL="596646" indent="-514350" algn="just">
              <a:buNone/>
            </a:pPr>
            <a:r>
              <a:rPr lang="en-US" sz="2400" dirty="0" smtClean="0"/>
              <a:t>	-</a:t>
            </a:r>
            <a:r>
              <a:rPr lang="en-US" sz="2400" dirty="0" err="1" smtClean="0"/>
              <a:t>Surat</a:t>
            </a:r>
            <a:r>
              <a:rPr lang="en-US" sz="2400" dirty="0" smtClean="0"/>
              <a:t> </a:t>
            </a:r>
            <a:r>
              <a:rPr lang="en-US" sz="2400" dirty="0" err="1" smtClean="0"/>
              <a:t>Pemeberitahuan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Daerah </a:t>
            </a:r>
          </a:p>
          <a:p>
            <a:pPr marL="596646" indent="-514350" algn="just">
              <a:buNone/>
            </a:pPr>
            <a:r>
              <a:rPr lang="en-US" sz="2400" dirty="0" smtClean="0"/>
              <a:t> </a:t>
            </a:r>
            <a:r>
              <a:rPr lang="en-US" sz="2400" dirty="0" smtClean="0"/>
              <a:t>       </a:t>
            </a:r>
            <a:r>
              <a:rPr lang="en-US" sz="2400" b="1" dirty="0" smtClean="0"/>
              <a:t>( SPTPD </a:t>
            </a:r>
            <a:r>
              <a:rPr lang="en-US" sz="2400" dirty="0" smtClean="0"/>
              <a:t>)</a:t>
            </a:r>
          </a:p>
          <a:p>
            <a:pPr marL="596646" indent="-514350" algn="just">
              <a:buNone/>
            </a:pPr>
            <a:r>
              <a:rPr lang="en-US" sz="2400" dirty="0" smtClean="0"/>
              <a:t>	</a:t>
            </a:r>
            <a:r>
              <a:rPr lang="en-US" sz="2400" dirty="0" smtClean="0"/>
              <a:t>-</a:t>
            </a:r>
            <a:r>
              <a:rPr lang="en-US" sz="2400" dirty="0" err="1" smtClean="0"/>
              <a:t>Surat</a:t>
            </a:r>
            <a:r>
              <a:rPr lang="en-US" sz="2400" dirty="0" smtClean="0"/>
              <a:t> </a:t>
            </a:r>
            <a:r>
              <a:rPr lang="en-US" sz="2400" dirty="0" err="1" smtClean="0"/>
              <a:t>Ketetapan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Daerah </a:t>
            </a:r>
            <a:r>
              <a:rPr lang="en-US" sz="2400" dirty="0" err="1" smtClean="0"/>
              <a:t>Kurang</a:t>
            </a:r>
            <a:r>
              <a:rPr lang="en-US" sz="2400" dirty="0" smtClean="0"/>
              <a:t> Bayar;   </a:t>
            </a:r>
          </a:p>
          <a:p>
            <a:pPr marL="596646" indent="-514350" algn="just">
              <a:buNone/>
            </a:pPr>
            <a:r>
              <a:rPr lang="en-US" sz="2400" dirty="0" smtClean="0"/>
              <a:t> </a:t>
            </a:r>
            <a:r>
              <a:rPr lang="en-US" sz="2400" dirty="0" smtClean="0"/>
              <a:t>        </a:t>
            </a:r>
            <a:r>
              <a:rPr lang="en-US" sz="2400" b="1" dirty="0" smtClean="0"/>
              <a:t>( SKPDKB )  </a:t>
            </a:r>
            <a:r>
              <a:rPr lang="en-US" sz="2400" dirty="0" err="1" smtClean="0"/>
              <a:t>dan</a:t>
            </a:r>
            <a:endParaRPr lang="en-US" sz="2400" dirty="0" smtClean="0"/>
          </a:p>
          <a:p>
            <a:pPr marL="596646" indent="-514350" algn="just">
              <a:buNone/>
            </a:pPr>
            <a:r>
              <a:rPr lang="en-US" sz="2400" dirty="0" smtClean="0"/>
              <a:t>	</a:t>
            </a:r>
            <a:r>
              <a:rPr lang="en-US" sz="2400" dirty="0" smtClean="0"/>
              <a:t>-</a:t>
            </a:r>
            <a:r>
              <a:rPr lang="en-US" sz="2400" dirty="0" err="1" smtClean="0"/>
              <a:t>Surat</a:t>
            </a:r>
            <a:r>
              <a:rPr lang="en-US" sz="2400" dirty="0" smtClean="0"/>
              <a:t> </a:t>
            </a:r>
            <a:r>
              <a:rPr lang="en-US" sz="2400" dirty="0" err="1" smtClean="0"/>
              <a:t>Ketetapan</a:t>
            </a:r>
            <a:r>
              <a:rPr lang="en-US" sz="2400" dirty="0" smtClean="0"/>
              <a:t> </a:t>
            </a:r>
            <a:r>
              <a:rPr lang="en-US" sz="2400" dirty="0" err="1" smtClean="0"/>
              <a:t>Pajak</a:t>
            </a:r>
            <a:r>
              <a:rPr lang="en-US" sz="2400" dirty="0" smtClean="0"/>
              <a:t> Daerah </a:t>
            </a:r>
            <a:r>
              <a:rPr lang="en-US" sz="2400" dirty="0" err="1" smtClean="0"/>
              <a:t>Kurang</a:t>
            </a:r>
            <a:r>
              <a:rPr lang="en-US" sz="2400" dirty="0" smtClean="0"/>
              <a:t> Bayar</a:t>
            </a:r>
          </a:p>
          <a:p>
            <a:pPr marL="596646" indent="-514350" algn="just">
              <a:buNone/>
            </a:pPr>
            <a:r>
              <a:rPr lang="en-US" sz="2400" dirty="0" smtClean="0"/>
              <a:t> </a:t>
            </a:r>
            <a:r>
              <a:rPr lang="en-US" sz="2400" dirty="0" smtClean="0"/>
              <a:t>        </a:t>
            </a:r>
            <a:r>
              <a:rPr lang="en-US" sz="2400" dirty="0" err="1" smtClean="0"/>
              <a:t>Tambahan</a:t>
            </a:r>
            <a:r>
              <a:rPr lang="en-US" sz="2400" dirty="0" smtClean="0"/>
              <a:t> </a:t>
            </a:r>
            <a:r>
              <a:rPr lang="en-US" sz="2400" b="1" dirty="0" smtClean="0"/>
              <a:t>( SKPDKBT ).</a:t>
            </a:r>
            <a:endParaRPr lang="en-US" sz="2400" b="1" dirty="0" smtClean="0"/>
          </a:p>
          <a:p>
            <a:pPr marL="596646" indent="-514350" algn="just">
              <a:buNone/>
            </a:pPr>
            <a:r>
              <a:rPr lang="en-US" sz="2400" dirty="0" smtClean="0"/>
              <a:t>	</a:t>
            </a:r>
            <a:r>
              <a:rPr lang="en-US" sz="2400" dirty="0" smtClean="0"/>
              <a:t>  </a:t>
            </a:r>
            <a:r>
              <a:rPr lang="en-US" sz="2400" dirty="0" smtClean="0"/>
              <a:t> 	</a:t>
            </a:r>
            <a:endParaRPr lang="en-US" sz="2400" dirty="0" smtClean="0"/>
          </a:p>
          <a:p>
            <a:pPr marL="596646" indent="-514350" algn="just">
              <a:buFont typeface="Wingdings" pitchFamily="2" charset="2"/>
              <a:buChar char="§"/>
            </a:pPr>
            <a:endParaRPr lang="en-US" sz="24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428605"/>
            <a:ext cx="7498080" cy="928694"/>
          </a:xfrm>
        </p:spPr>
        <p:txBody>
          <a:bodyPr>
            <a:normAutofit/>
          </a:bodyPr>
          <a:lstStyle/>
          <a:p>
            <a:pPr algn="ctr"/>
            <a:r>
              <a:rPr lang="en-US" sz="2400" u="sng" dirty="0" smtClean="0"/>
              <a:t>PENETAPAN DAN PEMUNGUTAN PAJAK HOTEL</a:t>
            </a:r>
            <a:endParaRPr lang="id-ID" sz="24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604" y="1447800"/>
            <a:ext cx="6786611" cy="4800600"/>
          </a:xfrm>
        </p:spPr>
        <p:txBody>
          <a:bodyPr>
            <a:normAutofit lnSpcReduction="10000"/>
          </a:bodyPr>
          <a:lstStyle/>
          <a:p>
            <a:pPr marL="271463" indent="-271463">
              <a:buAutoNum type="arabicPeriod"/>
              <a:defRPr/>
            </a:pPr>
            <a:r>
              <a:rPr lang="id-ID" sz="2800" b="1" i="1" dirty="0" smtClean="0"/>
              <a:t>Tempat Pembayaran </a:t>
            </a:r>
            <a:r>
              <a:rPr lang="id-ID" sz="2800" i="1" dirty="0" smtClean="0"/>
              <a:t>Pajak </a:t>
            </a:r>
            <a:r>
              <a:rPr lang="en-US" sz="2800" i="1" dirty="0" smtClean="0"/>
              <a:t>Hotel</a:t>
            </a:r>
            <a:r>
              <a:rPr lang="id-ID" sz="2800" i="1" dirty="0" smtClean="0"/>
              <a:t> </a:t>
            </a:r>
            <a:r>
              <a:rPr lang="id-ID" sz="2800" dirty="0" smtClean="0"/>
              <a:t>:</a:t>
            </a:r>
          </a:p>
          <a:p>
            <a:pPr marL="715963" indent="-263525">
              <a:buFontTx/>
              <a:buChar char="-"/>
              <a:defRPr/>
            </a:pPr>
            <a:r>
              <a:rPr lang="en-US" sz="2800" dirty="0" err="1" smtClean="0"/>
              <a:t>Bappenda</a:t>
            </a:r>
            <a:r>
              <a:rPr lang="en-US" sz="2800" dirty="0" smtClean="0"/>
              <a:t>,</a:t>
            </a:r>
            <a:endParaRPr lang="id-ID" sz="2800" dirty="0" smtClean="0"/>
          </a:p>
          <a:p>
            <a:pPr marL="600075" indent="-147638">
              <a:buFontTx/>
              <a:buChar char="-"/>
              <a:defRPr/>
            </a:pPr>
            <a:r>
              <a:rPr lang="id-ID" sz="2800" dirty="0" smtClean="0"/>
              <a:t> Bank yang ditunjuk oleh Bupati.</a:t>
            </a:r>
          </a:p>
          <a:p>
            <a:pPr marL="271463" indent="-271463" algn="just">
              <a:buAutoNum type="arabicPeriod" startAt="2"/>
              <a:defRPr/>
            </a:pPr>
            <a:r>
              <a:rPr lang="id-ID" sz="2800" b="1" i="1" dirty="0" smtClean="0"/>
              <a:t>Tata Cara Pembayaran dan Penyetoran </a:t>
            </a:r>
            <a:r>
              <a:rPr lang="id-ID" sz="2800" i="1" dirty="0" smtClean="0"/>
              <a:t>Pajak </a:t>
            </a:r>
            <a:r>
              <a:rPr lang="en-US" sz="2800" i="1" dirty="0" smtClean="0"/>
              <a:t>Hotel</a:t>
            </a:r>
            <a:r>
              <a:rPr lang="id-ID" sz="2800" i="1" dirty="0" smtClean="0"/>
              <a:t> </a:t>
            </a:r>
            <a:r>
              <a:rPr lang="id-ID" sz="2800" b="1" i="1" dirty="0" smtClean="0"/>
              <a:t>melalui </a:t>
            </a:r>
            <a:r>
              <a:rPr lang="en-US" sz="2800" b="1" i="1" dirty="0" smtClean="0"/>
              <a:t>BAPPENDA</a:t>
            </a:r>
            <a:r>
              <a:rPr lang="id-ID" sz="2800" b="1" i="1" dirty="0" smtClean="0"/>
              <a:t> </a:t>
            </a:r>
            <a:r>
              <a:rPr lang="id-ID" sz="2800" i="1" dirty="0" smtClean="0"/>
              <a:t>adalah sebagai berikut </a:t>
            </a:r>
            <a:r>
              <a:rPr lang="id-ID" sz="2800" dirty="0" smtClean="0"/>
              <a:t>:</a:t>
            </a:r>
          </a:p>
          <a:p>
            <a:pPr marL="901700" indent="-358775" algn="just">
              <a:buAutoNum type="alphaLcPeriod"/>
              <a:defRPr/>
            </a:pPr>
            <a:r>
              <a:rPr lang="id-ID" sz="2800" dirty="0" smtClean="0"/>
              <a:t>Wajib Pajak datang ke </a:t>
            </a:r>
            <a:r>
              <a:rPr lang="en-US" sz="2800" dirty="0" smtClean="0"/>
              <a:t>BAPPENDA</a:t>
            </a:r>
            <a:r>
              <a:rPr lang="id-ID" sz="2800" dirty="0" smtClean="0"/>
              <a:t> </a:t>
            </a:r>
            <a:r>
              <a:rPr lang="id-ID" sz="2800" dirty="0" smtClean="0"/>
              <a:t>untuk melakukan pembayaran </a:t>
            </a:r>
            <a:r>
              <a:rPr lang="id-ID" sz="2800" dirty="0" smtClean="0"/>
              <a:t>Pajak</a:t>
            </a:r>
            <a:r>
              <a:rPr lang="en-US" sz="2800" dirty="0" smtClean="0"/>
              <a:t> Hotel </a:t>
            </a:r>
            <a:r>
              <a:rPr lang="id-ID" sz="2800" dirty="0" smtClean="0"/>
              <a:t> </a:t>
            </a:r>
            <a:r>
              <a:rPr lang="id-ID" sz="2800" dirty="0" smtClean="0"/>
              <a:t>kepada Bendahara Penerimaan</a:t>
            </a:r>
            <a:r>
              <a:rPr lang="id-ID" sz="2800" dirty="0" smtClean="0"/>
              <a:t>.</a:t>
            </a:r>
            <a:endParaRPr lang="en-US" sz="2800" dirty="0" smtClean="0"/>
          </a:p>
          <a:p>
            <a:pPr marL="901700" indent="-358775" algn="just">
              <a:buAutoNum type="alphaLcPeriod"/>
              <a:defRPr/>
            </a:pP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b="1" dirty="0" smtClean="0"/>
              <a:t>E-local Tax.</a:t>
            </a:r>
            <a:endParaRPr lang="id-ID" sz="2800" b="1" dirty="0" smtClean="0"/>
          </a:p>
          <a:p>
            <a:pPr marL="1057275" indent="-514350" algn="just">
              <a:buNone/>
              <a:defRPr/>
            </a:pPr>
            <a:endParaRPr lang="id-ID" sz="2800" dirty="0" smtClean="0"/>
          </a:p>
          <a:p>
            <a:pPr marL="600075" indent="-514350" algn="just">
              <a:buNone/>
              <a:defRPr/>
            </a:pPr>
            <a:endParaRPr lang="id-ID" sz="2800" dirty="0" smtClean="0"/>
          </a:p>
          <a:p>
            <a:pPr marL="600075" indent="-514350">
              <a:buAutoNum type="arabicPeriod" startAt="2"/>
              <a:defRPr/>
            </a:pPr>
            <a:endParaRPr lang="id-ID" sz="2800" dirty="0" smtClean="0"/>
          </a:p>
          <a:p>
            <a:pPr marL="538163" indent="-452438" algn="just">
              <a:buNone/>
              <a:defRPr/>
            </a:pPr>
            <a:endParaRPr lang="en-US" sz="2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9" y="357167"/>
            <a:ext cx="7286676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id-ID" sz="2800" dirty="0" smtClean="0"/>
              <a:t>TATA CARA </a:t>
            </a:r>
            <a:r>
              <a:rPr lang="id-ID" sz="2800" dirty="0" smtClean="0"/>
              <a:t>PEMBAYARAN</a:t>
            </a:r>
            <a:r>
              <a:rPr lang="en-US" sz="2800" dirty="0" smtClean="0"/>
              <a:t>, PENYETORAN DAN TEMPAT PEMBAYARAN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id-ID" dirty="0" smtClean="0"/>
          </a:p>
          <a:p>
            <a:pPr algn="ctr">
              <a:buNone/>
            </a:pPr>
            <a:endParaRPr lang="id-ID" dirty="0" smtClean="0"/>
          </a:p>
          <a:p>
            <a:pPr algn="ctr">
              <a:buNone/>
            </a:pPr>
            <a:r>
              <a:rPr lang="id-ID" b="1" dirty="0" smtClean="0"/>
              <a:t>TERIMA KASIH</a:t>
            </a:r>
            <a:endParaRPr lang="id-ID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1600</TotalTime>
  <Words>332</Words>
  <Application>Microsoft Office PowerPoint</Application>
  <PresentationFormat>On-screen Show (4:3)</PresentationFormat>
  <Paragraphs>62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Concourse</vt:lpstr>
      <vt:lpstr> </vt:lpstr>
      <vt:lpstr>LANDASAN HUKUM</vt:lpstr>
      <vt:lpstr>PENGERTIAN</vt:lpstr>
      <vt:lpstr>Lanjutan.......</vt:lpstr>
      <vt:lpstr>Lanjutan............</vt:lpstr>
      <vt:lpstr>DASAR PENGENAAN, TARIF DAN  PENGHITUNGAN PAJAK HOTEL</vt:lpstr>
      <vt:lpstr>PENETAPAN DAN PEMUNGUTAN PAJAK HOTEL</vt:lpstr>
      <vt:lpstr>TATA CARA PEMBAYARAN, PENYETORAN DAN TEMPAT PEMBAYARAN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toshiba</cp:lastModifiedBy>
  <cp:revision>159</cp:revision>
  <dcterms:created xsi:type="dcterms:W3CDTF">2013-06-18T06:27:01Z</dcterms:created>
  <dcterms:modified xsi:type="dcterms:W3CDTF">2018-09-05T08:59:38Z</dcterms:modified>
</cp:coreProperties>
</file>