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handoutMasterIdLst>
    <p:handoutMasterId r:id="rId12"/>
  </p:handoutMasterIdLst>
  <p:sldIdLst>
    <p:sldId id="297" r:id="rId2"/>
    <p:sldId id="270" r:id="rId3"/>
    <p:sldId id="275" r:id="rId4"/>
    <p:sldId id="273" r:id="rId5"/>
    <p:sldId id="294" r:id="rId6"/>
    <p:sldId id="282" r:id="rId7"/>
    <p:sldId id="283" r:id="rId8"/>
    <p:sldId id="284" r:id="rId9"/>
    <p:sldId id="285" r:id="rId10"/>
  </p:sldIdLst>
  <p:sldSz cx="9144000" cy="6858000" type="screen4x3"/>
  <p:notesSz cx="7102475" cy="9388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59" autoAdjust="0"/>
  </p:normalViewPr>
  <p:slideViewPr>
    <p:cSldViewPr>
      <p:cViewPr varScale="1">
        <p:scale>
          <a:sx n="81" d="100"/>
          <a:sy n="81" d="100"/>
        </p:scale>
        <p:origin x="115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5.7692307692307696E-2"/>
          <c:w val="0.92666666666666664"/>
          <c:h val="0.92948717948717952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solidFill>
          <a:schemeClr val="accent6">
            <a:lumMod val="40000"/>
            <a:lumOff val="60000"/>
          </a:schemeClr>
        </a:solidFill>
        <a:ln>
          <a:solidFill>
            <a:srgbClr val="7030A0"/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  <c:userShapes r:id="rId3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5.7692307692307696E-2"/>
          <c:w val="0.92666666666666664"/>
          <c:h val="0.9294871794871795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explosion val="37"/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15.31</c:v>
                </c:pt>
                <c:pt idx="1">
                  <c:v>84.69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accent6">
            <a:lumMod val="40000"/>
            <a:lumOff val="60000"/>
          </a:schemeClr>
        </a:solidFill>
        <a:ln>
          <a:solidFill>
            <a:srgbClr val="7030A0"/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5.7692307692307696E-2"/>
          <c:w val="0.92666666666666664"/>
          <c:h val="0.9294871794871795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explosion val="37"/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59.71</c:v>
                </c:pt>
                <c:pt idx="1">
                  <c:v>40.29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olidFill>
          <a:schemeClr val="accent6">
            <a:lumMod val="40000"/>
            <a:lumOff val="60000"/>
          </a:schemeClr>
        </a:solidFill>
        <a:ln>
          <a:solidFill>
            <a:srgbClr val="7030A0"/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0.23077</cdr:x>
      <cdr:y>0.34545</cdr:y>
    </cdr:from>
    <cdr:to>
      <cdr:x>0.76594</cdr:x>
      <cdr:y>0.48563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86000" y="1447800"/>
          <a:ext cx="5301394" cy="587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 smtClean="0">
              <a:solidFill>
                <a:schemeClr val="bg1"/>
              </a:solidFill>
              <a:latin typeface="Arial Black" pitchFamily="34" charset="0"/>
            </a:rPr>
            <a:t>CAPAIAN </a:t>
          </a:r>
          <a:r>
            <a:rPr lang="en-US" dirty="0" smtClean="0">
              <a:solidFill>
                <a:schemeClr val="bg1"/>
              </a:solidFill>
              <a:latin typeface="Arial Black" pitchFamily="34" charset="0"/>
            </a:rPr>
            <a:t>40,29</a:t>
          </a:r>
          <a:r>
            <a:rPr lang="en-US" sz="1100" dirty="0" smtClean="0">
              <a:solidFill>
                <a:schemeClr val="bg1"/>
              </a:solidFill>
              <a:latin typeface="Arial Black" pitchFamily="34" charset="0"/>
            </a:rPr>
            <a:t>%</a:t>
          </a:r>
          <a:endParaRPr lang="en-US" sz="1100" dirty="0">
            <a:solidFill>
              <a:schemeClr val="bg1"/>
            </a:solidFill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0.52174</cdr:x>
      <cdr:y>0.47273</cdr:y>
    </cdr:from>
    <cdr:to>
      <cdr:x>1</cdr:x>
      <cdr:y>0.55838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168356" y="1981200"/>
          <a:ext cx="4737644" cy="3589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dirty="0" smtClean="0">
              <a:solidFill>
                <a:schemeClr val="bg1"/>
              </a:solidFill>
              <a:latin typeface="Arial Black" pitchFamily="34" charset="0"/>
            </a:rPr>
            <a:t>DEVIASI 59,71%</a:t>
          </a:r>
          <a:endParaRPr lang="en-US" sz="1100" dirty="0">
            <a:solidFill>
              <a:schemeClr val="bg1"/>
            </a:solidFill>
            <a:latin typeface="Arial Black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0.30435</cdr:x>
      <cdr:y>0.48077</cdr:y>
    </cdr:from>
    <cdr:to>
      <cdr:x>0.83952</cdr:x>
      <cdr:y>0.62095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66800" y="1905000"/>
          <a:ext cx="1875902" cy="5554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 smtClean="0">
              <a:solidFill>
                <a:schemeClr val="bg1"/>
              </a:solidFill>
              <a:latin typeface="Arial Black" pitchFamily="34" charset="0"/>
            </a:rPr>
            <a:t>CAPAIAN </a:t>
          </a:r>
          <a:r>
            <a:rPr lang="en-US" dirty="0" smtClean="0">
              <a:solidFill>
                <a:schemeClr val="bg1"/>
              </a:solidFill>
              <a:latin typeface="Arial Black" pitchFamily="34" charset="0"/>
            </a:rPr>
            <a:t>84,69</a:t>
          </a:r>
          <a:r>
            <a:rPr lang="en-US" sz="1100" dirty="0" smtClean="0">
              <a:solidFill>
                <a:schemeClr val="bg1"/>
              </a:solidFill>
              <a:latin typeface="Arial Black" pitchFamily="34" charset="0"/>
            </a:rPr>
            <a:t>%</a:t>
          </a:r>
          <a:endParaRPr lang="en-US" sz="1100" dirty="0">
            <a:solidFill>
              <a:schemeClr val="bg1"/>
            </a:solidFill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0.5</cdr:x>
      <cdr:y>0.11538</cdr:y>
    </cdr:from>
    <cdr:to>
      <cdr:x>0.97826</cdr:x>
      <cdr:y>0.20103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953000" y="457200"/>
          <a:ext cx="4737661" cy="3393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dirty="0" smtClean="0">
              <a:solidFill>
                <a:schemeClr val="bg1"/>
              </a:solidFill>
              <a:latin typeface="Arial Black" pitchFamily="34" charset="0"/>
            </a:rPr>
            <a:t>DEVIASI 15,31%</a:t>
          </a:r>
          <a:endParaRPr lang="en-US" sz="1100" dirty="0">
            <a:solidFill>
              <a:schemeClr val="bg1"/>
            </a:solidFill>
            <a:latin typeface="Arial Black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0.23077</cdr:x>
      <cdr:y>0.34545</cdr:y>
    </cdr:from>
    <cdr:to>
      <cdr:x>0.76594</cdr:x>
      <cdr:y>0.48563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286000" y="1447800"/>
          <a:ext cx="5301394" cy="5874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dirty="0" smtClean="0">
              <a:solidFill>
                <a:schemeClr val="bg1"/>
              </a:solidFill>
              <a:latin typeface="Arial Black" pitchFamily="34" charset="0"/>
            </a:rPr>
            <a:t>CAPAIAN </a:t>
          </a:r>
          <a:r>
            <a:rPr lang="en-US" dirty="0" smtClean="0">
              <a:solidFill>
                <a:schemeClr val="bg1"/>
              </a:solidFill>
              <a:latin typeface="Arial Black" pitchFamily="34" charset="0"/>
            </a:rPr>
            <a:t>40,29</a:t>
          </a:r>
          <a:r>
            <a:rPr lang="en-US" sz="1100" dirty="0" smtClean="0">
              <a:solidFill>
                <a:schemeClr val="bg1"/>
              </a:solidFill>
              <a:latin typeface="Arial Black" pitchFamily="34" charset="0"/>
            </a:rPr>
            <a:t>%</a:t>
          </a:r>
          <a:endParaRPr lang="en-US" sz="1100" dirty="0">
            <a:solidFill>
              <a:schemeClr val="bg1"/>
            </a:solidFill>
            <a:latin typeface="Arial Black" pitchFamily="34" charset="0"/>
          </a:endParaRPr>
        </a:p>
      </cdr:txBody>
    </cdr:sp>
  </cdr:relSizeAnchor>
  <cdr:relSizeAnchor xmlns:cdr="http://schemas.openxmlformats.org/drawingml/2006/chartDrawing">
    <cdr:from>
      <cdr:x>0.52174</cdr:x>
      <cdr:y>0.47273</cdr:y>
    </cdr:from>
    <cdr:to>
      <cdr:x>1</cdr:x>
      <cdr:y>0.55838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168356" y="1981200"/>
          <a:ext cx="4737644" cy="3589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dirty="0" smtClean="0">
              <a:solidFill>
                <a:schemeClr val="bg1"/>
              </a:solidFill>
              <a:latin typeface="Arial Black" pitchFamily="34" charset="0"/>
            </a:rPr>
            <a:t>DEVIASI 59,71%</a:t>
          </a:r>
          <a:endParaRPr lang="en-US" sz="1100" dirty="0">
            <a:solidFill>
              <a:schemeClr val="bg1"/>
            </a:solidFill>
            <a:latin typeface="Arial Black" pitchFamily="34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245BE8C7-970B-455A-92F3-50D53B182AEE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F1F98F97-357C-4E13-A297-5F96DA66C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892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761E48D3-70CD-49BC-A60E-230241CBF24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4913" y="704850"/>
            <a:ext cx="4692650" cy="35194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459526"/>
            <a:ext cx="5681980" cy="4224814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69424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0DC34106-628C-429C-981A-0E5F3DE516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229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B5E5D49-3076-42C6-83A4-76677ED84677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011755B-CB04-4D72-A21F-C82457B5B2F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90800"/>
            <a:ext cx="9144000" cy="4038600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ctr"/>
            <a:r>
              <a:rPr lang="en-US" sz="2800" b="1" dirty="0" smtClean="0">
                <a:solidFill>
                  <a:schemeClr val="bg2"/>
                </a:solidFill>
                <a:latin typeface="Elephant" pitchFamily="18" charset="0"/>
              </a:rPr>
              <a:t> </a:t>
            </a:r>
            <a:br>
              <a:rPr lang="en-US" sz="2800" b="1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b="1" dirty="0" smtClean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b="1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 smtClean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>
                <a:solidFill>
                  <a:schemeClr val="bg2"/>
                </a:solidFill>
                <a:latin typeface="Elephant" pitchFamily="18" charset="0"/>
              </a:rPr>
              <a:t/>
            </a:r>
            <a:br>
              <a:rPr lang="en-US" sz="2800" dirty="0">
                <a:solidFill>
                  <a:schemeClr val="bg2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  <a:t>PAGU DAN REALISASI </a:t>
            </a:r>
            <a:b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  <a:t>ANGGARAN DAN BELANJA</a:t>
            </a:r>
            <a:b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  <a:t>TRIWULAN I</a:t>
            </a:r>
            <a:b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  <a:t>SATUAN POLISI PAMONG PRAJA</a:t>
            </a:r>
            <a:b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  <a:t>KABUPATEN KEBUMEN</a:t>
            </a:r>
            <a:b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</a:br>
            <a:r>
              <a:rPr lang="en-US" sz="2800" dirty="0" smtClean="0">
                <a:solidFill>
                  <a:schemeClr val="tx1"/>
                </a:solidFill>
                <a:latin typeface="Elephant" pitchFamily="18" charset="0"/>
              </a:rPr>
              <a:t>TAHUN ANGGARAN 2020</a:t>
            </a:r>
            <a:r>
              <a:rPr lang="en-US" sz="3600" b="1" dirty="0" smtClean="0">
                <a:solidFill>
                  <a:schemeClr val="tx1"/>
                </a:solidFill>
                <a:latin typeface="Berlin Sans FB" pitchFamily="34" charset="0"/>
              </a:rPr>
              <a:t> </a:t>
            </a:r>
            <a:r>
              <a:rPr lang="en-US" sz="3600" b="1" dirty="0" smtClean="0">
                <a:solidFill>
                  <a:schemeClr val="bg1"/>
                </a:solidFill>
                <a:latin typeface="Berlin Sans FB" pitchFamily="34" charset="0"/>
              </a:rPr>
              <a:t/>
            </a:r>
            <a:br>
              <a:rPr lang="en-US" sz="3600" b="1" dirty="0" smtClean="0">
                <a:solidFill>
                  <a:schemeClr val="bg1"/>
                </a:solidFill>
                <a:latin typeface="Berlin Sans FB" pitchFamily="34" charset="0"/>
              </a:rPr>
            </a:br>
            <a:r>
              <a:rPr lang="en-US" sz="3600" b="1" dirty="0" smtClean="0">
                <a:solidFill>
                  <a:schemeClr val="bg2"/>
                </a:solidFill>
                <a:latin typeface="Berlin Sans FB" pitchFamily="34" charset="0"/>
              </a:rPr>
              <a:t/>
            </a:r>
            <a:br>
              <a:rPr lang="en-US" sz="3600" b="1" dirty="0" smtClean="0">
                <a:solidFill>
                  <a:schemeClr val="bg2"/>
                </a:solidFill>
                <a:latin typeface="Berlin Sans FB" pitchFamily="34" charset="0"/>
              </a:rPr>
            </a:br>
            <a:endParaRPr lang="id-ID" sz="3600" b="1" dirty="0">
              <a:solidFill>
                <a:schemeClr val="bg2"/>
              </a:solidFill>
              <a:latin typeface="Berlin Sans FB" pitchFamily="34" charset="0"/>
            </a:endParaRPr>
          </a:p>
        </p:txBody>
      </p:sp>
      <p:pic>
        <p:nvPicPr>
          <p:cNvPr id="4" name="Picture 2" descr="D:\Data Kantor\SATPOL PP\Logo\logo-satp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21371" y="437772"/>
            <a:ext cx="1728192" cy="1772028"/>
          </a:xfrm>
          <a:prstGeom prst="rect">
            <a:avLst/>
          </a:prstGeom>
          <a:noFill/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34" y="476672"/>
            <a:ext cx="1495694" cy="160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1" descr="Description: Hasil gambar untuk logo satlinma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097" y="476673"/>
            <a:ext cx="1378090" cy="1456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" descr="Description: Hasil gambar untuk logo damkar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79" t="7615" r="15722" b="8034"/>
          <a:stretch/>
        </p:blipFill>
        <p:spPr bwMode="auto">
          <a:xfrm>
            <a:off x="4975198" y="305298"/>
            <a:ext cx="1501802" cy="1752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2" descr="Image result for logo kebumen war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6" name="AutoShape 4" descr="Image result for logo kebumen warn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" name="AutoShape 6" descr="Image result for logo kebumen warn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AutoShape 8" descr="Image result for logo kebumen warn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9" name="AutoShape 10" descr="Image result for logo kebumen warna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15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084" y="152400"/>
            <a:ext cx="8915399" cy="762000"/>
          </a:xfrm>
        </p:spPr>
        <p:txBody>
          <a:bodyPr/>
          <a:lstStyle/>
          <a:p>
            <a:pPr algn="ctr"/>
            <a:r>
              <a:rPr lang="en-US" dirty="0" smtClean="0"/>
              <a:t>SUMBER PEMBIAYAAN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770046101"/>
              </p:ext>
            </p:extLst>
          </p:nvPr>
        </p:nvGraphicFramePr>
        <p:xfrm>
          <a:off x="0" y="1447800"/>
          <a:ext cx="99060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403474"/>
              </p:ext>
            </p:extLst>
          </p:nvPr>
        </p:nvGraphicFramePr>
        <p:xfrm>
          <a:off x="0" y="1397000"/>
          <a:ext cx="9144000" cy="2412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804333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+mn-lt"/>
                        </a:rPr>
                        <a:t>UP (22 JAN)</a:t>
                      </a:r>
                      <a:endParaRPr lang="en-US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+mn-lt"/>
                        </a:rPr>
                        <a:t>411.500.000,-</a:t>
                      </a:r>
                      <a:endParaRPr lang="en-US" sz="3200" dirty="0">
                        <a:latin typeface="+mn-lt"/>
                      </a:endParaRPr>
                    </a:p>
                  </a:txBody>
                  <a:tcPr/>
                </a:tc>
              </a:tr>
              <a:tr h="804333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+mn-lt"/>
                        </a:rPr>
                        <a:t>GU I (4 MAR)</a:t>
                      </a:r>
                      <a:endParaRPr lang="en-US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+mn-lt"/>
                        </a:rPr>
                        <a:t>357.615.911,-</a:t>
                      </a:r>
                      <a:endParaRPr lang="en-US" sz="3200" dirty="0">
                        <a:latin typeface="+mn-lt"/>
                      </a:endParaRPr>
                    </a:p>
                  </a:txBody>
                  <a:tcPr/>
                </a:tc>
              </a:tr>
              <a:tr h="804333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+mn-lt"/>
                        </a:rPr>
                        <a:t>GU II (2 APR)</a:t>
                      </a:r>
                      <a:endParaRPr lang="en-US" sz="32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+mn-lt"/>
                        </a:rPr>
                        <a:t>405.494.979,-</a:t>
                      </a:r>
                      <a:endParaRPr lang="en-US" sz="3200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174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1" y="140368"/>
            <a:ext cx="8915399" cy="762000"/>
          </a:xfrm>
        </p:spPr>
        <p:txBody>
          <a:bodyPr/>
          <a:lstStyle/>
          <a:p>
            <a:pPr algn="ctr"/>
            <a:r>
              <a:rPr lang="en-US" dirty="0" smtClean="0"/>
              <a:t>CAPAIAN BELANJA TIDAK LANGSUNG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010459753"/>
              </p:ext>
            </p:extLst>
          </p:nvPr>
        </p:nvGraphicFramePr>
        <p:xfrm>
          <a:off x="0" y="1447800"/>
          <a:ext cx="99060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43000" y="914400"/>
            <a:ext cx="533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TARGET   : 1.502.622.000,-</a:t>
            </a:r>
          </a:p>
          <a:p>
            <a:r>
              <a:rPr lang="en-US" dirty="0" smtClean="0"/>
              <a:t>CAPAIAN : 1.272.609.928,-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8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" y="1"/>
            <a:ext cx="8915399" cy="762000"/>
          </a:xfrm>
        </p:spPr>
        <p:txBody>
          <a:bodyPr/>
          <a:lstStyle/>
          <a:p>
            <a:pPr algn="ctr"/>
            <a:r>
              <a:rPr lang="en-US" dirty="0" smtClean="0"/>
              <a:t>CAPAIAN BELANJA  LANGSUNG</a:t>
            </a:r>
            <a:endParaRPr lang="en-US" dirty="0"/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528020011"/>
              </p:ext>
            </p:extLst>
          </p:nvPr>
        </p:nvGraphicFramePr>
        <p:xfrm>
          <a:off x="0" y="1447800"/>
          <a:ext cx="9906000" cy="419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43000" y="914400"/>
            <a:ext cx="533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TARGET   : 2.830.688.650,-</a:t>
            </a:r>
          </a:p>
          <a:p>
            <a:r>
              <a:rPr lang="en-US" dirty="0" smtClean="0"/>
              <a:t>CAPAIAN : 1.140.709.850,-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684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3204394"/>
              </p:ext>
            </p:extLst>
          </p:nvPr>
        </p:nvGraphicFramePr>
        <p:xfrm>
          <a:off x="0" y="685800"/>
          <a:ext cx="9144000" cy="53482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9826"/>
                <a:gridCol w="3099174"/>
                <a:gridCol w="1371600"/>
                <a:gridCol w="1447800"/>
                <a:gridCol w="1295400"/>
                <a:gridCol w="838200"/>
                <a:gridCol w="762000"/>
              </a:tblGrid>
              <a:tr h="3048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u="none" strike="noStrike" dirty="0">
                          <a:effectLst/>
                          <a:latin typeface="Arial Black" pitchFamily="34" charset="0"/>
                        </a:rPr>
                        <a:t>NO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u="none" strike="noStrike" dirty="0">
                          <a:effectLst/>
                          <a:latin typeface="Arial Black" pitchFamily="34" charset="0"/>
                        </a:rPr>
                        <a:t>PROGRAM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u="none" strike="noStrike" dirty="0">
                          <a:effectLst/>
                          <a:latin typeface="Arial Black" pitchFamily="34" charset="0"/>
                        </a:rPr>
                        <a:t>ANGGARAN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u="none" strike="noStrike" dirty="0">
                          <a:effectLst/>
                          <a:latin typeface="Arial Black" pitchFamily="34" charset="0"/>
                        </a:rPr>
                        <a:t>TARGET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u="none" strike="noStrike" dirty="0">
                          <a:effectLst/>
                          <a:latin typeface="Arial Black" pitchFamily="34" charset="0"/>
                        </a:rPr>
                        <a:t>REALISASI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u="none" strike="noStrike" dirty="0">
                          <a:effectLst/>
                          <a:latin typeface="Arial Black" pitchFamily="34" charset="0"/>
                        </a:rPr>
                        <a:t>CAPAIAN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u="none" strike="noStrike" dirty="0">
                          <a:effectLst/>
                          <a:latin typeface="Arial Black" pitchFamily="34" charset="0"/>
                        </a:rPr>
                        <a:t>DEVIASI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1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Program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Peningkatan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Sarana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Prasarana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Aparatur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87,704,000.00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72,926,000.00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67,651,500.00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92.77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7.23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2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Program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Pelayanan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Administrasi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Perkantoran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734,980,000.00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197,228,750.00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137,839,111.00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69.89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30.11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3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Program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Penataan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Peraturan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Perundang-Undangan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60,000,000.00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19,089,000.00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10,860,450.00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56.89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43.11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4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Program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peningkatan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keamanan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kenyamanan</a:t>
                      </a:r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600" u="none" strike="noStrike" dirty="0" err="1">
                          <a:effectLst/>
                          <a:latin typeface="Arial Narrow" pitchFamily="34" charset="0"/>
                        </a:rPr>
                        <a:t>lingkungan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4,043,457,000.00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890,628,600.00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484,852,279.00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54.44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45.56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5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Program pemberdayaan masyarakat untuk menjaga ketertiban dan keamanan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84,075,000.00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9,716,000.00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4,145,000.00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42.66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57.34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6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Program pemeliharaan kantrantibmas dan pencegahan tindak kriminal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5,397,177,000.00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446,069,300.00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171,768,020.00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38.51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61.49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7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Program pengembangan data/informasi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29,845,000.00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10,469,000.00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2,940,000.00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28.08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71.92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8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Program pengembangan data/informasi/statistik daerah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21,800,000.00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5,352,000.00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400,000.00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7.47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92.53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  <a:tr h="560386"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9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Program peningkatan kesiagaan dan pencegahan bahaya kebakaran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1,219,570,000.00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1,022,963,000.00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600" u="none" strike="noStrike">
                          <a:effectLst/>
                          <a:latin typeface="Arial Narrow" pitchFamily="34" charset="0"/>
                        </a:rPr>
                        <a:t>21,279,580.00 </a:t>
                      </a:r>
                      <a:endParaRPr lang="en-US" sz="1600" b="1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2.08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600" u="none" strike="noStrike" dirty="0">
                          <a:effectLst/>
                          <a:latin typeface="Arial Narrow" pitchFamily="34" charset="0"/>
                        </a:rPr>
                        <a:t>97.92 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5862" marR="5862" marT="5862" marB="0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312964"/>
              </p:ext>
            </p:extLst>
          </p:nvPr>
        </p:nvGraphicFramePr>
        <p:xfrm>
          <a:off x="0" y="228600"/>
          <a:ext cx="9123947" cy="45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23947"/>
              </a:tblGrid>
              <a:tr h="4572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dirty="0">
                          <a:effectLst/>
                          <a:latin typeface="Arial Black" pitchFamily="34" charset="0"/>
                        </a:rPr>
                        <a:t>CAPAIAN REALISASI </a:t>
                      </a:r>
                      <a:r>
                        <a:rPr lang="en-US" sz="1400" u="none" strike="noStrike" dirty="0" smtClean="0">
                          <a:effectLst/>
                          <a:latin typeface="Arial Black" pitchFamily="34" charset="0"/>
                        </a:rPr>
                        <a:t>PROGRAM TW</a:t>
                      </a:r>
                      <a:r>
                        <a:rPr lang="en-US" sz="1400" u="none" strike="noStrike" baseline="0" dirty="0" smtClean="0">
                          <a:effectLst/>
                          <a:latin typeface="Arial Black" pitchFamily="34" charset="0"/>
                        </a:rPr>
                        <a:t> I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5862" marR="5862" marT="5862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260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2376240"/>
              </p:ext>
            </p:extLst>
          </p:nvPr>
        </p:nvGraphicFramePr>
        <p:xfrm>
          <a:off x="0" y="304800"/>
          <a:ext cx="9144000" cy="65532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706"/>
                <a:gridCol w="2538094"/>
                <a:gridCol w="1295400"/>
                <a:gridCol w="1447800"/>
                <a:gridCol w="1143000"/>
                <a:gridCol w="685800"/>
                <a:gridCol w="762000"/>
                <a:gridCol w="838200"/>
              </a:tblGrid>
              <a:tr h="46201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NO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KEGIATAN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ANGGARAN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TARGET TW I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REALISASI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%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RANK.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  <a:latin typeface="Arial Black" pitchFamily="34" charset="0"/>
                        </a:rPr>
                        <a:t>DEVIASI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09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Pengadaan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perlengkapan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gedung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kantor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7,000,000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7,000,000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6,996,600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99.95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0.05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79148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jasa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surat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menyurat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1,500,000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999,000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99.90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0.10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09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pengadaan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Kendaraan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dinas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/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operasional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51,000,000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51,000,000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50,810,000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99.63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0.37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09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Rapat-rapat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koordinasi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konsultasi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luar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daerah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119,220,000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29,805,000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29,625,085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99.40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79148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jasa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kebersihan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kantor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13,000,000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3,249,000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3,208,600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98.76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1.24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09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Pengadaan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peralatan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gedung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kantor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9,844,900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98.45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1.55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09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sv-SE" sz="1400" b="0" u="none" strike="noStrike" dirty="0">
                          <a:effectLst/>
                          <a:latin typeface="Arial Narrow" pitchFamily="34" charset="0"/>
                        </a:rPr>
                        <a:t>Rapat-rapat koordinasi dan konsultasi dalam daerah</a:t>
                      </a:r>
                      <a:endParaRPr lang="sv-SE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27,000,000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6,750,000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6,600,000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97.78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2.22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79148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Kegiatan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Pelatihan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Anggota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Linmas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210,000,000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1,700,000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1,580,000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92.94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7.06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09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jasa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komunikasi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,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sumber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daya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air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listrik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60,000,000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15,000,000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13,896,235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92.64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7.36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09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10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Pengawasan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pengendalian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evaluasi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kegiatan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polisi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pamong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praja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967,895,000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75,918,300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68,213,800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89.85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10.15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024460"/>
              </p:ext>
            </p:extLst>
          </p:nvPr>
        </p:nvGraphicFramePr>
        <p:xfrm>
          <a:off x="0" y="12032"/>
          <a:ext cx="9144000" cy="2828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44000"/>
              </a:tblGrid>
              <a:tr h="17220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 smtClean="0">
                          <a:effectLst/>
                          <a:latin typeface="Arial Black" pitchFamily="34" charset="0"/>
                        </a:rPr>
                        <a:t>CAPAIAN</a:t>
                      </a:r>
                      <a:r>
                        <a:rPr lang="en-US" sz="1800" u="none" strike="noStrike" baseline="0" dirty="0" smtClean="0">
                          <a:effectLst/>
                          <a:latin typeface="Arial Black" pitchFamily="34" charset="0"/>
                        </a:rPr>
                        <a:t> </a:t>
                      </a:r>
                      <a:r>
                        <a:rPr lang="en-US" sz="1800" u="none" strike="noStrike" dirty="0" smtClean="0">
                          <a:effectLst/>
                          <a:latin typeface="Arial Black" pitchFamily="34" charset="0"/>
                        </a:rPr>
                        <a:t>REALISASI </a:t>
                      </a:r>
                      <a:r>
                        <a:rPr lang="en-US" sz="1800" u="none" strike="noStrike" dirty="0">
                          <a:effectLst/>
                          <a:latin typeface="Arial Black" pitchFamily="34" charset="0"/>
                        </a:rPr>
                        <a:t>KEGIATAN TRIWULAN I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525" marR="8525" marT="8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495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0073337"/>
              </p:ext>
            </p:extLst>
          </p:nvPr>
        </p:nvGraphicFramePr>
        <p:xfrm>
          <a:off x="0" y="304800"/>
          <a:ext cx="9144000" cy="65531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137"/>
                <a:gridCol w="2977816"/>
                <a:gridCol w="1161047"/>
                <a:gridCol w="1219200"/>
                <a:gridCol w="1143000"/>
                <a:gridCol w="609600"/>
                <a:gridCol w="762000"/>
                <a:gridCol w="838200"/>
              </a:tblGrid>
              <a:tr h="4622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NO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KEGIATAN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ANGGARAN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TARGET TW I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REALISASI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%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RANK.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  <a:latin typeface="Arial Black" pitchFamily="34" charset="0"/>
                        </a:rPr>
                        <a:t>DEVIASI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7830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Kegiatan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Pembinaan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Anggota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Linmas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87,000,000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34,113,000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30,245,260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88.66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11.34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45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12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Pengawasan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Penertiban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Cukai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Rokok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Palsu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69,665,000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28,855,000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24,370,050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84.46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15.54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7830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13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bahan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bacaan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peraturan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perundang-undangan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4,000,000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999,000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828,000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82.88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17.12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45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alat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tulis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kantor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17,000,000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12,000,000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9,655,470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80.46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19.54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45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15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Penegakan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b="0" u="none" strike="noStrike" dirty="0" err="1">
                          <a:effectLst/>
                          <a:latin typeface="Arial Narrow" pitchFamily="34" charset="0"/>
                        </a:rPr>
                        <a:t>Peraturan</a:t>
                      </a:r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 Daerah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288,975,000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57,791,000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42,527,000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73.59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26.41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78308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1400" b="0" u="none" strike="noStrike" dirty="0">
                          <a:effectLst/>
                          <a:latin typeface="Arial Narrow" pitchFamily="34" charset="0"/>
                        </a:rPr>
                        <a:t>Penyediaan jasa pemeliharaan dan perizinan kendaraan dinas/operasional</a:t>
                      </a:r>
                      <a:endParaRPr lang="fi-FI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250,000,000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63,250,750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43,649,421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69.01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16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30.99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45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17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Penunjang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Administrasi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Perkantoran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120,000,000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35,406,000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23,604,000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66.67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33.33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45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18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1400" u="none" strike="noStrike" dirty="0">
                          <a:effectLst/>
                          <a:latin typeface="Arial Narrow" pitchFamily="34" charset="0"/>
                        </a:rPr>
                        <a:t>Pengawasan pelaksanaan kebijakan pencegahan kebakaran</a:t>
                      </a:r>
                      <a:endParaRPr lang="fi-FI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119,350,000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22,563,000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14,973,300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66.36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33.64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45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19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Pengendalian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keamanan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lingkungan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400,000,000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83,245,000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50,596,800 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60.78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39.22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3452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 Narrow" pitchFamily="34" charset="0"/>
                        </a:rPr>
                        <a:t>20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Fasilitasi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sosialisasi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peraturan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perundang-undangan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19,089,000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10,860,450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56.89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43.11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8393546"/>
              </p:ext>
            </p:extLst>
          </p:nvPr>
        </p:nvGraphicFramePr>
        <p:xfrm>
          <a:off x="0" y="0"/>
          <a:ext cx="9144000" cy="2828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44000"/>
              </a:tblGrid>
              <a:tr h="17220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 smtClean="0">
                          <a:effectLst/>
                          <a:latin typeface="Arial Black" pitchFamily="34" charset="0"/>
                        </a:rPr>
                        <a:t>CAPAIAN </a:t>
                      </a:r>
                      <a:r>
                        <a:rPr lang="en-US" sz="1800" u="none" strike="noStrike" dirty="0">
                          <a:effectLst/>
                          <a:latin typeface="Arial Black" pitchFamily="34" charset="0"/>
                        </a:rPr>
                        <a:t>REALISASI KEGIATAN TRIWULAN I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525" marR="8525" marT="8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33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1120503"/>
              </p:ext>
            </p:extLst>
          </p:nvPr>
        </p:nvGraphicFramePr>
        <p:xfrm>
          <a:off x="0" y="304801"/>
          <a:ext cx="9144000" cy="65997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137"/>
                <a:gridCol w="2977816"/>
                <a:gridCol w="1237247"/>
                <a:gridCol w="1295400"/>
                <a:gridCol w="1143000"/>
                <a:gridCol w="685800"/>
                <a:gridCol w="661737"/>
                <a:gridCol w="709863"/>
              </a:tblGrid>
              <a:tr h="53339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NO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KEGIATAN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ANGGARAN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TARGET TW I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REALISASI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RANK.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  <a:cs typeface="Aharoni" pitchFamily="2" charset="-79"/>
                        </a:rPr>
                        <a:t>DEVIASI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  <a:cs typeface="Aharoni" pitchFamily="2" charset="-79"/>
                      </a:endParaRPr>
                    </a:p>
                  </a:txBody>
                  <a:tcPr marL="8121" marR="8121" marT="8121" marB="0" anchor="ctr"/>
                </a:tc>
              </a:tr>
              <a:tr h="63038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 dirty="0">
                          <a:effectLst/>
                          <a:latin typeface="Arial Narrow" pitchFamily="34" charset="0"/>
                        </a:rPr>
                        <a:t>21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Peningkatan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kerjasama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dengan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aparat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keamanan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dalam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teknik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pencegahan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kejahatan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130,009,000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28,325,000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15,775,700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55.70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44.30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Penyiapan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tenaga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pengendali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kemanan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kenyamanan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lingkungan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3,311,702,000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766,072,850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402,430,219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52.53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47.47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400" u="none" strike="noStrike" dirty="0">
                          <a:effectLst/>
                          <a:latin typeface="Arial Narrow" pitchFamily="34" charset="0"/>
                        </a:rPr>
                        <a:t>Penyediaan barang cetakan dan penggandaan</a:t>
                      </a:r>
                      <a:endParaRPr lang="nl-NL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3,740,000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1,740,000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46.52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53.48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Koordinasi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pelaksanaan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peningkatan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pengamanan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penegakan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ketertiban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umum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84,075,000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9,716,000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4,145,000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42.66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57.34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Pendidikan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pelatihan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formal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218,000,000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105,267,000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34,052,750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32.35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67.65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n-NO" sz="1400" u="none" strike="noStrike" dirty="0">
                          <a:effectLst/>
                          <a:latin typeface="Arial Narrow" pitchFamily="34" charset="0"/>
                        </a:rPr>
                        <a:t>Penyusunan dan pengumpulan data/informasi kebutuhan penyusunan dokumen perencanaan</a:t>
                      </a:r>
                      <a:endParaRPr lang="nn-NO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29,845,000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10,469,000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2,940,000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28.08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71.92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makanan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minuman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37,000,000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9,249,000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2,148,300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23.23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76.77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jasa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administrasi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keuangan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47,260,000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9,530,000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1,885,000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19.78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28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80.22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29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Peningkatan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kapasitas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aparat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dalam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rangka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pelaksanaan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siskamswakarsa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di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daerah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3,940,633,000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255,180,000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20,881,470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8.18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91.82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58881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u="none" strike="noStrike">
                          <a:effectLst/>
                          <a:latin typeface="Arial Narrow" pitchFamily="34" charset="0"/>
                        </a:rPr>
                        <a:t>30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l-NL" sz="1400" u="none" strike="noStrike" dirty="0">
                          <a:effectLst/>
                          <a:latin typeface="Arial Narrow" pitchFamily="34" charset="0"/>
                        </a:rPr>
                        <a:t>Penyusunan dan pengumpulan data dan statistik daerah</a:t>
                      </a:r>
                      <a:endParaRPr lang="nl-NL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21,800,000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5,352,000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7.47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30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92.53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581346"/>
              </p:ext>
            </p:extLst>
          </p:nvPr>
        </p:nvGraphicFramePr>
        <p:xfrm>
          <a:off x="0" y="0"/>
          <a:ext cx="9144000" cy="2828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44000"/>
              </a:tblGrid>
              <a:tr h="17220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 smtClean="0">
                          <a:effectLst/>
                          <a:latin typeface="Arial Black" pitchFamily="34" charset="0"/>
                        </a:rPr>
                        <a:t>CAPAIAN </a:t>
                      </a:r>
                      <a:r>
                        <a:rPr lang="en-US" sz="1800" u="none" strike="noStrike" dirty="0">
                          <a:effectLst/>
                          <a:latin typeface="Arial Black" pitchFamily="34" charset="0"/>
                        </a:rPr>
                        <a:t>REALISASI KEGIATAN TRIWULAN I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525" marR="8525" marT="8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2377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604481"/>
              </p:ext>
            </p:extLst>
          </p:nvPr>
        </p:nvGraphicFramePr>
        <p:xfrm>
          <a:off x="0" y="304798"/>
          <a:ext cx="9144000" cy="42615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137"/>
                <a:gridCol w="2977816"/>
                <a:gridCol w="1161047"/>
                <a:gridCol w="1295400"/>
                <a:gridCol w="1143000"/>
                <a:gridCol w="762000"/>
                <a:gridCol w="661737"/>
                <a:gridCol w="709863"/>
              </a:tblGrid>
              <a:tr h="6087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NO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KEGIATAN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ANGGARAN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TARGET TW I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REALISASI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%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RANK.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effectLst/>
                          <a:latin typeface="Arial Black" pitchFamily="34" charset="0"/>
                        </a:rPr>
                        <a:t>DEVIASI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6087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Pengadaan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pakaian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dinas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beserta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perlengkapannya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51,135,000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50,980,000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1,459,200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2.86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31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97.14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6087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32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Pengadaan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sarana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prasarana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pencegahan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bahaya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kebakaran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1,000,400,000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1,000,400,000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6,306,280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32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99.37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6087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Monitoring,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evaluasi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dan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pelaporan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34,755,000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5,497,750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33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6087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34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Pemeliharaan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rutin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/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berkala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gedung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kantor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19,704,000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4,926,000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33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6087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Penyediaan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komponen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instalasi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listrik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/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penerangan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bangunan</a:t>
                      </a:r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 </a:t>
                      </a:r>
                      <a:r>
                        <a:rPr lang="en-US" sz="1400" u="none" strike="noStrike" dirty="0" err="1">
                          <a:effectLst/>
                          <a:latin typeface="Arial Narrow" pitchFamily="34" charset="0"/>
                        </a:rPr>
                        <a:t>kantor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9,000,000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2,250,000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 smtClean="0">
                          <a:effectLst/>
                          <a:latin typeface="Arial Narrow" pitchFamily="34" charset="0"/>
                        </a:rPr>
                        <a:t>33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  <a:tr h="60878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  <a:latin typeface="Arial Narrow" pitchFamily="34" charset="0"/>
                        </a:rPr>
                        <a:t>36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1400" u="none" strike="noStrike" dirty="0">
                          <a:effectLst/>
                          <a:latin typeface="Arial Narrow" pitchFamily="34" charset="0"/>
                        </a:rPr>
                        <a:t>Penyediaan jasa perbaikan peralatan kerja</a:t>
                      </a:r>
                      <a:endParaRPr lang="fi-FI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20,000,000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5,000,000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 Narrow" pitchFamily="34" charset="0"/>
                        </a:rPr>
                        <a:t>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  <a:latin typeface="Arial Narrow" pitchFamily="34" charset="0"/>
                        </a:rPr>
                        <a:t>100.00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Arial Narrow" pitchFamily="34" charset="0"/>
                      </a:endParaRPr>
                    </a:p>
                  </a:txBody>
                  <a:tcPr marL="8121" marR="8121" marT="8121" marB="0" anchor="ctr"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240393"/>
              </p:ext>
            </p:extLst>
          </p:nvPr>
        </p:nvGraphicFramePr>
        <p:xfrm>
          <a:off x="0" y="0"/>
          <a:ext cx="9144000" cy="2828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44000"/>
              </a:tblGrid>
              <a:tr h="172208">
                <a:tc>
                  <a:txBody>
                    <a:bodyPr/>
                    <a:lstStyle/>
                    <a:p>
                      <a:pPr algn="ctr" fontAlgn="t"/>
                      <a:r>
                        <a:rPr lang="en-US" sz="1800" u="none" strike="noStrike" dirty="0" smtClean="0">
                          <a:effectLst/>
                          <a:latin typeface="Arial Black" pitchFamily="34" charset="0"/>
                        </a:rPr>
                        <a:t>CAPAIAN </a:t>
                      </a:r>
                      <a:r>
                        <a:rPr lang="en-US" sz="1800" u="none" strike="noStrike" dirty="0">
                          <a:effectLst/>
                          <a:latin typeface="Arial Black" pitchFamily="34" charset="0"/>
                        </a:rPr>
                        <a:t>REALISASI KEGIATAN TRIWULAN I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Arial Black" pitchFamily="34" charset="0"/>
                      </a:endParaRPr>
                    </a:p>
                  </a:txBody>
                  <a:tcPr marL="8525" marR="8525" marT="8525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53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Concourse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inorFont>
  </a:fontScheme>
  <a:fmtScheme name="Concourse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Concourse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inorFont>
  </a:fontScheme>
  <a:fmtScheme name="Concourse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ppt/theme/themeOverride3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  <a:fontScheme name="Concourse">
    <a:maj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ajorFont>
    <a:minorFont>
      <a:latin typeface="Lucida Sans Unicode"/>
      <a:ea typeface=""/>
      <a:cs typeface=""/>
      <a:font script="Jpan" typeface="ＭＳ Ｐゴシック"/>
      <a:font script="Hang" typeface="맑은 고딕"/>
      <a:font script="Hans" typeface="黑体"/>
      <a:font script="Hant" typeface="微軟正黑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Uigh" typeface="Microsoft Uighur"/>
      <a:font script="Geor" typeface="Sylfaen"/>
    </a:minorFont>
  </a:fontScheme>
  <a:fmtScheme name="Concourse">
    <a:fillStyleLst>
      <a:solidFill>
        <a:schemeClr val="phClr"/>
      </a:solidFill>
      <a:gradFill rotWithShape="1">
        <a:gsLst>
          <a:gs pos="0">
            <a:schemeClr val="phClr">
              <a:tint val="62000"/>
              <a:satMod val="180000"/>
            </a:schemeClr>
          </a:gs>
          <a:gs pos="65000">
            <a:schemeClr val="phClr">
              <a:tint val="32000"/>
              <a:satMod val="250000"/>
            </a:schemeClr>
          </a:gs>
          <a:gs pos="100000">
            <a:schemeClr val="phClr">
              <a:tint val="23000"/>
              <a:satMod val="300000"/>
            </a:schemeClr>
          </a:gs>
        </a:gsLst>
        <a:lin ang="16200000" scaled="0"/>
      </a:gradFill>
      <a:gradFill rotWithShape="1">
        <a:gsLst>
          <a:gs pos="0">
            <a:schemeClr val="phClr">
              <a:shade val="15000"/>
              <a:satMod val="180000"/>
            </a:schemeClr>
          </a:gs>
          <a:gs pos="50000">
            <a:schemeClr val="phClr">
              <a:shade val="45000"/>
              <a:satMod val="170000"/>
            </a:schemeClr>
          </a:gs>
          <a:gs pos="70000">
            <a:schemeClr val="phClr">
              <a:tint val="99000"/>
              <a:shade val="65000"/>
              <a:satMod val="155000"/>
            </a:schemeClr>
          </a:gs>
          <a:gs pos="100000">
            <a:schemeClr val="phClr">
              <a:tint val="95500"/>
              <a:shade val="100000"/>
              <a:satMod val="15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/>
        </a:solidFill>
        <a:prstDash val="solid"/>
      </a:ln>
      <a:ln w="55000" cap="flat" cmpd="thickThin" algn="ctr">
        <a:solidFill>
          <a:schemeClr val="phClr"/>
        </a:solidFill>
        <a:prstDash val="solid"/>
      </a:ln>
      <a:ln w="63500" cap="flat" cmpd="thickThin" algn="ctr">
        <a:solidFill>
          <a:schemeClr val="phClr"/>
        </a:solidFill>
        <a:prstDash val="solid"/>
      </a:ln>
    </a:lnStyleLst>
    <a:effectStyleLst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508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63500" dist="381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glow" dir="t">
            <a:rot lat="0" lon="0" rev="6360000"/>
          </a:lightRig>
        </a:scene3d>
        <a:sp3d contourW="1000" prstMaterial="flat">
          <a:bevelT w="95250" h="101600"/>
          <a:contourClr>
            <a:schemeClr val="phClr">
              <a:satMod val="30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55000"/>
              <a:satMod val="300000"/>
            </a:schemeClr>
          </a:gs>
          <a:gs pos="40000">
            <a:schemeClr val="phClr">
              <a:tint val="65000"/>
              <a:satMod val="300000"/>
            </a:schemeClr>
          </a:gs>
          <a:gs pos="100000">
            <a:schemeClr val="phClr">
              <a:shade val="65000"/>
              <a:satMod val="300000"/>
            </a:schemeClr>
          </a:gs>
        </a:gsLst>
        <a:path path="circle">
          <a:fillToRect l="65000" b="98000"/>
        </a:path>
      </a:gradFill>
      <a:blipFill>
        <a:blip xmlns:r="http://schemas.openxmlformats.org/officeDocument/2006/relationships" r:embed="rId1">
          <a:duotone>
            <a:schemeClr val="phClr">
              <a:shade val="60000"/>
              <a:satMod val="110000"/>
            </a:schemeClr>
            <a:schemeClr val="phClr">
              <a:tint val="95000"/>
            </a:schemeClr>
          </a:duotone>
        </a:blip>
        <a:tile tx="0" ty="0" sx="50000" sy="50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1991</TotalTime>
  <Words>693</Words>
  <Application>Microsoft Office PowerPoint</Application>
  <PresentationFormat>On-screen Show (4:3)</PresentationFormat>
  <Paragraphs>415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Aharoni</vt:lpstr>
      <vt:lpstr>Arial Black</vt:lpstr>
      <vt:lpstr>Arial Narrow</vt:lpstr>
      <vt:lpstr>Berlin Sans FB</vt:lpstr>
      <vt:lpstr>Calibri</vt:lpstr>
      <vt:lpstr>Elephant</vt:lpstr>
      <vt:lpstr>Lucida Sans Unicode</vt:lpstr>
      <vt:lpstr>Verdana</vt:lpstr>
      <vt:lpstr>Wingdings 2</vt:lpstr>
      <vt:lpstr>Wingdings 3</vt:lpstr>
      <vt:lpstr>Concourse</vt:lpstr>
      <vt:lpstr>              PAGU DAN REALISASI  ANGGARAN DAN BELANJA TRIWULAN I SATUAN POLISI PAMONG PRAJA KABUPATEN KEBUMEN TAHUN ANGGARAN 2020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Capaian Program</dc:title>
  <dc:creator>Toshina</dc:creator>
  <cp:lastModifiedBy>humaspolppkebumen@gmail.com</cp:lastModifiedBy>
  <cp:revision>79</cp:revision>
  <cp:lastPrinted>2020-04-23T05:06:27Z</cp:lastPrinted>
  <dcterms:created xsi:type="dcterms:W3CDTF">2020-04-03T00:52:41Z</dcterms:created>
  <dcterms:modified xsi:type="dcterms:W3CDTF">2020-04-27T02:54:35Z</dcterms:modified>
</cp:coreProperties>
</file>