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  <p:sldMasterId id="2147483845" r:id="rId3"/>
  </p:sldMasterIdLst>
  <p:notesMasterIdLst>
    <p:notesMasterId r:id="rId24"/>
  </p:notesMasterIdLst>
  <p:handoutMasterIdLst>
    <p:handoutMasterId r:id="rId25"/>
  </p:handoutMasterIdLst>
  <p:sldIdLst>
    <p:sldId id="401" r:id="rId4"/>
    <p:sldId id="400" r:id="rId5"/>
    <p:sldId id="395" r:id="rId6"/>
    <p:sldId id="396" r:id="rId7"/>
    <p:sldId id="397" r:id="rId8"/>
    <p:sldId id="398" r:id="rId9"/>
    <p:sldId id="399" r:id="rId10"/>
    <p:sldId id="403" r:id="rId11"/>
    <p:sldId id="404" r:id="rId12"/>
    <p:sldId id="405" r:id="rId13"/>
    <p:sldId id="406" r:id="rId14"/>
    <p:sldId id="392" r:id="rId15"/>
    <p:sldId id="393" r:id="rId16"/>
    <p:sldId id="384" r:id="rId17"/>
    <p:sldId id="385" r:id="rId18"/>
    <p:sldId id="386" r:id="rId19"/>
    <p:sldId id="387" r:id="rId20"/>
    <p:sldId id="388" r:id="rId21"/>
    <p:sldId id="389" r:id="rId22"/>
    <p:sldId id="394" r:id="rId23"/>
  </p:sldIdLst>
  <p:sldSz cx="9144000" cy="6858000" type="screen4x3"/>
  <p:notesSz cx="6888163" cy="10020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5" autoAdjust="0"/>
    <p:restoredTop sz="94660"/>
  </p:normalViewPr>
  <p:slideViewPr>
    <p:cSldViewPr>
      <p:cViewPr varScale="1">
        <p:scale>
          <a:sx n="70" d="100"/>
          <a:sy n="70" d="100"/>
        </p:scale>
        <p:origin x="-11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6"/>
          </a:xfrm>
          <a:prstGeom prst="rect">
            <a:avLst/>
          </a:prstGeom>
        </p:spPr>
        <p:txBody>
          <a:bodyPr vert="horz" lIns="96623" tIns="48312" rIns="96623" bIns="48312" rtlCol="0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6"/>
          </a:xfrm>
          <a:prstGeom prst="rect">
            <a:avLst/>
          </a:prstGeom>
        </p:spPr>
        <p:txBody>
          <a:bodyPr vert="horz" lIns="96623" tIns="48312" rIns="96623" bIns="48312" rtlCol="0"/>
          <a:lstStyle>
            <a:lvl1pPr algn="r">
              <a:defRPr sz="1300"/>
            </a:lvl1pPr>
          </a:lstStyle>
          <a:p>
            <a:fld id="{B9D48FBE-FC0F-46E9-B7DA-C27891D11E3F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6"/>
          </a:xfrm>
          <a:prstGeom prst="rect">
            <a:avLst/>
          </a:prstGeom>
        </p:spPr>
        <p:txBody>
          <a:bodyPr vert="horz" lIns="96623" tIns="48312" rIns="96623" bIns="48312" rtlCol="0" anchor="b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6"/>
          </a:xfrm>
          <a:prstGeom prst="rect">
            <a:avLst/>
          </a:prstGeom>
        </p:spPr>
        <p:txBody>
          <a:bodyPr vert="horz" lIns="96623" tIns="48312" rIns="96623" bIns="48312" rtlCol="0" anchor="b"/>
          <a:lstStyle>
            <a:lvl1pPr algn="r">
              <a:defRPr sz="1300"/>
            </a:lvl1pPr>
          </a:lstStyle>
          <a:p>
            <a:fld id="{E4C206A8-CCB7-4951-9ED0-B6001FF1248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3600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0536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1"/>
            <a:ext cx="2984871" cy="500536"/>
          </a:xfrm>
          <a:prstGeom prst="rect">
            <a:avLst/>
          </a:prstGeom>
        </p:spPr>
        <p:txBody>
          <a:bodyPr vert="horz" lIns="92007" tIns="46003" rIns="92007" bIns="46003" rtlCol="0"/>
          <a:lstStyle>
            <a:lvl1pPr algn="r">
              <a:defRPr sz="1200"/>
            </a:lvl1pPr>
          </a:lstStyle>
          <a:p>
            <a:fld id="{62513494-C3E0-4ECF-BD3A-1E21B2674679}" type="datetimeFigureOut">
              <a:rPr lang="id-ID" smtClean="0"/>
              <a:t>06/09/2018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2475"/>
            <a:ext cx="5008563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7" tIns="46003" rIns="92007" bIns="46003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9083"/>
            <a:ext cx="5510530" cy="4509615"/>
          </a:xfrm>
          <a:prstGeom prst="rect">
            <a:avLst/>
          </a:prstGeom>
        </p:spPr>
        <p:txBody>
          <a:bodyPr vert="horz" lIns="92007" tIns="46003" rIns="92007" bIns="4600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8166"/>
            <a:ext cx="2984871" cy="500536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8166"/>
            <a:ext cx="2984871" cy="500536"/>
          </a:xfrm>
          <a:prstGeom prst="rect">
            <a:avLst/>
          </a:prstGeom>
        </p:spPr>
        <p:txBody>
          <a:bodyPr vert="horz" lIns="92007" tIns="46003" rIns="92007" bIns="46003" rtlCol="0" anchor="b"/>
          <a:lstStyle>
            <a:lvl1pPr algn="r">
              <a:defRPr sz="1200"/>
            </a:lvl1pPr>
          </a:lstStyle>
          <a:p>
            <a:fld id="{BD1C0219-AE7E-4615-903F-A4F544B1464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0758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1C0219-AE7E-4615-903F-A4F544B1464E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3369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1C0219-AE7E-4615-903F-A4F544B1464E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6307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1C0219-AE7E-4615-903F-A4F544B1464E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2895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EAEB8A-AE1B-432C-B0A8-131C3FFDA7F0}" type="slidenum">
              <a:rPr lang="id-ID" smtClean="0">
                <a:solidFill>
                  <a:prstClr val="black"/>
                </a:solidFill>
              </a:rPr>
              <a:pPr/>
              <a:t>20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9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A7FE2F-F146-4A77-B802-66F2E8F98331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45E6F6A-ECB7-4AA3-9348-F5A537EDD651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5921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ACC169-8216-49DB-BF59-E011EED40B4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96721-99AA-4842-93AE-A5819BF1044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4178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EE348E-491B-4A13-9992-CC76B494AB6F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5901B99-00AE-4419-A4A2-2D5D6C6124D4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98611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1BF44C-F287-487E-B569-960E752B4A81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67AA3B2-C334-41C1-8DEF-74C51D51EDC1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9561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E33233-D3AC-443B-95BF-96D59FF360C3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0C06752-E474-400D-B164-0BE58E5608C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22450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9016DC-7E86-4E14-96AA-55EC4C04204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98158-8AF5-4E2A-9443-2F5E7783A98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01640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4B0628-2C5B-44E5-BC35-BD8641D28CD8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C78AE-C00E-47E2-A1F0-A9BE66E19DE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24257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87DBF9-D729-4F0D-9A87-651DF2EC427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92D6-527D-4B1F-9C17-2EC3A4639DBA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3030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275F06-AB7A-4011-ADC3-A90DD9BEAEF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F586C5-3450-48F0-ACFC-2B82C6746D7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96800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39259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48552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57406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80844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29575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5AE707-D16C-43D1-B146-9C6C690420C6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FBF3-9CA1-4723-94D8-3D9E0F25329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3781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9BC3E6-DCB3-475D-B5CD-61533B3BD37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F48E2-9084-4C87-8565-CC467DDCBBD4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05144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A7FE2F-F146-4A77-B802-66F2E8F98331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45E6F6A-ECB7-4AA3-9348-F5A537EDD651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00273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ACC169-8216-49DB-BF59-E011EED40B45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96721-99AA-4842-93AE-A5819BF1044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69191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EE348E-491B-4A13-9992-CC76B494AB6F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5901B99-00AE-4419-A4A2-2D5D6C6124D4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123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1BF44C-F287-487E-B569-960E752B4A81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67AA3B2-C334-41C1-8DEF-74C51D51EDC1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18823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E33233-D3AC-443B-95BF-96D59FF360C3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0C06752-E474-400D-B164-0BE58E5608C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633715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9016DC-7E86-4E14-96AA-55EC4C04204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98158-8AF5-4E2A-9443-2F5E7783A98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0611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4B0628-2C5B-44E5-BC35-BD8641D28CD8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C78AE-C00E-47E2-A1F0-A9BE66E19DE0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92442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87DBF9-D729-4F0D-9A87-651DF2EC427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92D6-527D-4B1F-9C17-2EC3A4639DBA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37594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275F06-AB7A-4011-ADC3-A90DD9BEAEFC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7F586C5-3450-48F0-ACFC-2B82C6746D7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5214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9281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68126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0882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86149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16E2564-F81E-4796-BF2E-01DE49A6C17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70146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5AE707-D16C-43D1-B146-9C6C690420C6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FBF3-9CA1-4723-94D8-3D9E0F253292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2768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9BC3E6-DCB3-475D-B5CD-61533B3BD37A}" type="datetimeFigureOut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F48E2-9084-4C87-8565-CC467DDCBBD4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8042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176BBE07-B858-4BD7-9264-6203ED0C7623}" type="datetimeFigureOut">
              <a:rPr lang="id-ID" smtClean="0"/>
              <a:pPr/>
              <a:t>06/09/2018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24E31506-2794-48A3-9B6E-1895AAB303C2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d-ID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6E2564-F81E-4796-BF2E-01DE49A6C17D}" type="slidenum">
              <a:rPr lang="id-ID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1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A51566-0F1E-4B70-A73A-F5439678BA1A}" type="datetimeFigureOut">
              <a:rPr lang="id-ID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06/09/2018</a:t>
            </a:fld>
            <a:endParaRPr lang="id-ID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d-ID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6E2564-F81E-4796-BF2E-01DE49A6C17D}" type="slidenum">
              <a:rPr lang="id-ID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id-ID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20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98" y="0"/>
            <a:ext cx="918659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828247"/>
      </p:ext>
    </p:extLst>
  </p:cSld>
  <p:clrMapOvr>
    <a:masterClrMapping/>
  </p:clrMapOvr>
  <p:transition spd="slow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750" y="18166"/>
            <a:ext cx="9188750" cy="683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242691"/>
      </p:ext>
    </p:extLst>
  </p:cSld>
  <p:clrMapOvr>
    <a:masterClrMapping/>
  </p:clrMapOvr>
  <p:transition spd="slow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2415" y="2133600"/>
            <a:ext cx="6591985" cy="377762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pic>
        <p:nvPicPr>
          <p:cNvPr id="1026" name="Picture 2" descr="D:\ERNI RAHAYU\2018\IMB\NI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0" y="3100"/>
            <a:ext cx="9146250" cy="685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325495"/>
      </p:ext>
    </p:extLst>
  </p:cSld>
  <p:clrMapOvr>
    <a:masterClrMapping/>
  </p:clrMapOvr>
  <p:transition spd="slow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2415" y="2133600"/>
            <a:ext cx="6591985" cy="377762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pic>
        <p:nvPicPr>
          <p:cNvPr id="2050" name="Picture 2" descr="D:\ERNI RAHAYU\2018\IMB\izin lokas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" y="0"/>
            <a:ext cx="91557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149704"/>
      </p:ext>
    </p:extLst>
  </p:cSld>
  <p:clrMapOvr>
    <a:masterClrMapping/>
  </p:clrMapOvr>
  <p:transition spd="slow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2415" y="2133600"/>
            <a:ext cx="6591985" cy="377762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pic>
        <p:nvPicPr>
          <p:cNvPr id="3074" name="Picture 2" descr="D:\ERNI RAHAYU\2018\IMB\izin lingkung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55" y="10240"/>
            <a:ext cx="9156355" cy="684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435922"/>
      </p:ext>
    </p:extLst>
  </p:cSld>
  <p:clrMapOvr>
    <a:masterClrMapping/>
  </p:clrMapOvr>
  <p:transition spd="slow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42415" y="2133600"/>
            <a:ext cx="6591985" cy="377762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pic>
        <p:nvPicPr>
          <p:cNvPr id="4098" name="Picture 2" descr="D:\ERNI RAHAYU\2018\IMB\IM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96" y="21156"/>
            <a:ext cx="9178696" cy="683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36128"/>
      </p:ext>
    </p:extLst>
  </p:cSld>
  <p:clrMapOvr>
    <a:masterClrMapping/>
  </p:clrMapOvr>
  <p:transition spd="slow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" y="0"/>
            <a:ext cx="911118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783722"/>
      </p:ext>
    </p:extLst>
  </p:cSld>
  <p:clrMapOvr>
    <a:masterClrMapping/>
  </p:clrMapOvr>
  <p:transition spd="slow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ambar 9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9592" y="332656"/>
            <a:ext cx="7416824" cy="1055712"/>
          </a:xfrm>
        </p:spPr>
        <p:txBody>
          <a:bodyPr>
            <a:noAutofit/>
          </a:bodyPr>
          <a:lstStyle/>
          <a:p>
            <a:r>
              <a:rPr lang="id-ID" sz="3200" dirty="0" smtClean="0"/>
              <a:t>I M B</a:t>
            </a:r>
            <a:r>
              <a:rPr lang="id-ID" sz="2400" dirty="0" smtClean="0"/>
              <a:t/>
            </a:r>
            <a:br>
              <a:rPr lang="id-ID" sz="2400" dirty="0" smtClean="0"/>
            </a:br>
            <a:r>
              <a:rPr lang="id-ID" sz="2400" dirty="0" smtClean="0"/>
              <a:t>(Izin Mendirikan Bangunan)</a:t>
            </a:r>
            <a:endParaRPr lang="id-ID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id-ID" sz="2400" dirty="0" smtClean="0">
                <a:latin typeface="Arial" pitchFamily="34" charset="0"/>
                <a:cs typeface="Arial" pitchFamily="34" charset="0"/>
              </a:rPr>
              <a:t>IMB : perizinan yang diberikan oleh Pemda (DPMPTSP)  kepada pemilik bangunan gedung untuk membangun baru, mengubah, memperluas, mengurangi, dan/atau merawat bangunan gedung sesuai persyaratan administratif dan persyaratan teknis yang berlaku;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id-ID" sz="2400" dirty="0" smtClean="0">
                <a:latin typeface="Arial" pitchFamily="34" charset="0"/>
                <a:cs typeface="Arial" pitchFamily="34" charset="0"/>
              </a:rPr>
              <a:t>Setiap orang/badan yang akan mendirikan Bangunan Gedung Wajib memiliki IMB;</a:t>
            </a:r>
            <a:endParaRPr lang="id-ID" sz="24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id-ID" sz="2400" dirty="0" smtClean="0">
                <a:latin typeface="Arial" pitchFamily="34" charset="0"/>
                <a:cs typeface="Arial" pitchFamily="34" charset="0"/>
              </a:rPr>
              <a:t>Merupakan prasarat untuk mendapatkan pelayanan utilitas umum daerah.</a:t>
            </a:r>
            <a:endParaRPr lang="id-ID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26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ambar 9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772816"/>
            <a:ext cx="8229600" cy="4536504"/>
          </a:xfrm>
        </p:spPr>
        <p:txBody>
          <a:bodyPr>
            <a:normAutofit/>
          </a:bodyPr>
          <a:lstStyle/>
          <a:p>
            <a:pPr algn="just">
              <a:buClr>
                <a:srgbClr val="FF0000"/>
              </a:buClr>
            </a:pPr>
            <a:endParaRPr lang="id-ID" sz="2400" dirty="0" smtClean="0">
              <a:latin typeface="Berlin Sans FB" pitchFamily="34" charset="0"/>
            </a:endParaRPr>
          </a:p>
          <a:p>
            <a:pPr marL="342900" indent="-342900" algn="just">
              <a:buClr>
                <a:srgbClr val="FF0000"/>
              </a:buClr>
              <a:buFont typeface="Wingdings" pitchFamily="2" charset="2"/>
              <a:buChar char="v"/>
            </a:pPr>
            <a:r>
              <a:rPr lang="id-ID" sz="2400" dirty="0" smtClean="0">
                <a:latin typeface="Berlin Sans FB" pitchFamily="34" charset="0"/>
              </a:rPr>
              <a:t>Perda Kab. </a:t>
            </a:r>
            <a:r>
              <a:rPr lang="id-ID" sz="2400" dirty="0">
                <a:latin typeface="Berlin Sans FB" pitchFamily="34" charset="0"/>
              </a:rPr>
              <a:t>K</a:t>
            </a:r>
            <a:r>
              <a:rPr lang="id-ID" sz="2400" dirty="0" smtClean="0">
                <a:latin typeface="Berlin Sans FB" pitchFamily="34" charset="0"/>
              </a:rPr>
              <a:t>ebumen No 26 Th 2012 ttg Bangunan Gedung;</a:t>
            </a:r>
          </a:p>
          <a:p>
            <a:pPr marL="342900" indent="-342900" algn="just">
              <a:buClr>
                <a:srgbClr val="FF0000"/>
              </a:buClr>
              <a:buFont typeface="Wingdings" pitchFamily="2" charset="2"/>
              <a:buChar char="v"/>
            </a:pPr>
            <a:r>
              <a:rPr lang="id-ID" sz="2400" dirty="0" smtClean="0">
                <a:latin typeface="Berlin Sans FB" pitchFamily="34" charset="0"/>
              </a:rPr>
              <a:t>Perda Kab. Kebumen No 31 Th 2012 ttg Perubahan atas Perda Kab. Kebumen No. 10 Th 2012 ttg Retribusi IMB; </a:t>
            </a:r>
          </a:p>
          <a:p>
            <a:pPr marL="342900" indent="-342900" algn="just">
              <a:buClr>
                <a:srgbClr val="FF0000"/>
              </a:buClr>
              <a:buFont typeface="Wingdings" pitchFamily="2" charset="2"/>
              <a:buChar char="v"/>
            </a:pPr>
            <a:r>
              <a:rPr lang="id-ID" sz="2400" dirty="0" smtClean="0">
                <a:latin typeface="Berlin Sans FB" pitchFamily="34" charset="0"/>
              </a:rPr>
              <a:t>Perbub No 3 th 2015 ttg pendelegasian wewenang di bidang perizinan kepada kepala badan penanaman modal dan perizinan terpadu kabupaten kebumen dan kepala dinas kesehatan kabupaten kebumen;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701040"/>
          </a:xfrm>
          <a:solidFill>
            <a:srgbClr val="C00000"/>
          </a:solidFill>
        </p:spPr>
        <p:txBody>
          <a:bodyPr>
            <a:noAutofit/>
          </a:bodyPr>
          <a:lstStyle/>
          <a:p>
            <a:r>
              <a:rPr lang="id-ID" sz="3200" b="0" dirty="0" smtClean="0">
                <a:latin typeface="Berlin Sans FB" pitchFamily="34" charset="0"/>
              </a:rPr>
              <a:t>Dasar Hukum</a:t>
            </a:r>
            <a:endParaRPr lang="id-ID" sz="3200" b="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98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85720" cy="864096"/>
          </a:xfrm>
          <a:noFill/>
        </p:spPr>
        <p:txBody>
          <a:bodyPr>
            <a:noAutofit/>
          </a:bodyPr>
          <a:lstStyle/>
          <a:p>
            <a:pPr>
              <a:defRPr/>
            </a:pPr>
            <a:r>
              <a:rPr lang="id-ID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nkGothic Md BT" pitchFamily="34" charset="0"/>
              </a:rPr>
              <a:t>Layanan KOPER IMB</a:t>
            </a:r>
            <a:r>
              <a:rPr lang="id-ID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nkGothic Md BT" pitchFamily="34" charset="0"/>
              </a:rPr>
              <a:t/>
            </a:r>
            <a:br>
              <a:rPr lang="id-ID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nkGothic Md BT" pitchFamily="34" charset="0"/>
              </a:rPr>
            </a:br>
            <a:r>
              <a:rPr lang="id-ID" sz="1600" b="1" dirty="0">
                <a:solidFill>
                  <a:srgbClr val="002060"/>
                </a:solidFill>
              </a:rPr>
              <a:t>(Konsultasi dan Penerbitan Izin Mendirikan Bangunan</a:t>
            </a:r>
            <a:r>
              <a:rPr lang="id-ID" sz="1600" b="1" dirty="0" smtClean="0">
                <a:solidFill>
                  <a:srgbClr val="002060"/>
                </a:solidFill>
              </a:rPr>
              <a:t>)</a:t>
            </a:r>
            <a:endParaRPr lang="en-GB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291699" y="1556792"/>
            <a:ext cx="8712968" cy="177048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merupakan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layanan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konsultasi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penerbitan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IMB yang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diberikan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kepada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masyarakat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bentuk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pelayanan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konsultasi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penyampaian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informasi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prosedur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tata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cara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id-ID" sz="1800" dirty="0">
                <a:latin typeface="Arial" pitchFamily="34" charset="0"/>
                <a:cs typeface="Arial" pitchFamily="34" charset="0"/>
              </a:rPr>
              <a:t>mpengurusan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IMB,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jasa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pelayanan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gambar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teknis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bangunan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secara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gratis (</a:t>
            </a:r>
            <a:r>
              <a:rPr lang="id-ID" sz="1800" dirty="0">
                <a:latin typeface="Arial" pitchFamily="34" charset="0"/>
                <a:cs typeface="Arial" pitchFamily="34" charset="0"/>
              </a:rPr>
              <a:t>syarat dan ketentuan berlaku)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pendampingan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cara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pendaftaran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IMB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melalui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aplikasi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SIPERI (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Informasi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Perizinan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 di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Kabupaten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Kebumen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</a:t>
            </a:r>
            <a:endParaRPr lang="id-ID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/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672" y="4509120"/>
            <a:ext cx="3919722" cy="2327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ontent Placeholder 3"/>
          <p:cNvSpPr txBox="1">
            <a:spLocks/>
          </p:cNvSpPr>
          <p:nvPr/>
        </p:nvSpPr>
        <p:spPr>
          <a:xfrm>
            <a:off x="295075" y="3512569"/>
            <a:ext cx="8553850" cy="2160239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Jenis Layanan</a:t>
            </a:r>
            <a:r>
              <a:rPr lang="id-ID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/>
            <a:r>
              <a:rPr lang="id-ID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Layanan konsultasi dan pendampingan;</a:t>
            </a:r>
          </a:p>
          <a:p>
            <a:pPr lvl="0"/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Fasilitasi Gambar </a:t>
            </a:r>
            <a:r>
              <a:rPr lang="id-ID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Teknis IMB untuk bangunan 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secara </a:t>
            </a:r>
            <a:r>
              <a:rPr lang="id-ID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Gratis 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(Syarat dan Ketentuan Berlaku);</a:t>
            </a:r>
            <a:endParaRPr lang="id-ID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id-ID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 jemput 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bola</a:t>
            </a:r>
            <a:endParaRPr lang="id-ID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14750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84976" cy="648072"/>
          </a:xfrm>
          <a:noFill/>
          <a:ln>
            <a:noFill/>
          </a:ln>
        </p:spPr>
        <p:txBody>
          <a:bodyPr>
            <a:noAutofit/>
          </a:bodyPr>
          <a:lstStyle/>
          <a:p>
            <a:pPr algn="l">
              <a:defRPr/>
            </a:pPr>
            <a:r>
              <a:rPr lang="id-ID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nkGothic Md BT" pitchFamily="34" charset="0"/>
              </a:rPr>
              <a:t>Fasilitasi Gambar Teknis IMB</a:t>
            </a:r>
            <a:endParaRPr lang="en-GB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nkGothic Md BT" pitchFamily="34" charset="0"/>
            </a:endParaRP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/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849694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937425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0"/>
            <a:ext cx="2459331" cy="1531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620688"/>
            <a:ext cx="5328592" cy="582594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id-ID" sz="2400" b="1" dirty="0" smtClean="0"/>
              <a:t>TATA CARA PENGAJUAN </a:t>
            </a:r>
            <a:r>
              <a:rPr lang="id-ID" sz="2400" b="1" dirty="0" smtClean="0"/>
              <a:t>IMB OFFLINE</a:t>
            </a:r>
            <a:endParaRPr lang="id-ID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8229601" cy="5126055"/>
          </a:xfrm>
          <a:prstGeom prst="rect">
            <a:avLst/>
          </a:prstGeom>
        </p:spPr>
        <p:txBody>
          <a:bodyPr lIns="68644" tIns="34322" rIns="68644" bIns="34322">
            <a:normAutofit/>
          </a:bodyPr>
          <a:lstStyle/>
          <a:p>
            <a:pPr algn="l">
              <a:buClr>
                <a:srgbClr val="FF0000"/>
              </a:buClr>
            </a:pPr>
            <a:r>
              <a:rPr lang="id-ID" sz="2000" dirty="0" smtClean="0"/>
              <a:t>Mengisi formulir permohonan IMB yang terdiri dari: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Data pemohon, letak bangunan, maksud pemohon (membangun baru, rehab dll ) data bangunan (luas bangunan &gt;100 m2) , maksud bangunan (toko, kantor, rumah tinggal ,dll ).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Kedudukan pemohon </a:t>
            </a:r>
            <a:r>
              <a:rPr lang="id-ID" sz="2000" dirty="0" smtClean="0">
                <a:sym typeface="Wingdings" pitchFamily="2" charset="2"/>
              </a:rPr>
              <a:t></a:t>
            </a:r>
            <a:r>
              <a:rPr lang="id-ID" sz="2000" dirty="0" smtClean="0"/>
              <a:t> pemilik ,sewa, pemegang surat kuasa.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Hak atas tanah </a:t>
            </a:r>
            <a:r>
              <a:rPr lang="id-ID" sz="2000" dirty="0" smtClean="0">
                <a:sym typeface="Wingdings" pitchFamily="2" charset="2"/>
              </a:rPr>
              <a:t></a:t>
            </a:r>
            <a:r>
              <a:rPr lang="id-ID" sz="2000" dirty="0" smtClean="0"/>
              <a:t> pemilik dan bukan pemilik.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Status tanah </a:t>
            </a:r>
            <a:r>
              <a:rPr lang="id-ID" sz="2000" dirty="0" smtClean="0">
                <a:sym typeface="Wingdings" pitchFamily="2" charset="2"/>
              </a:rPr>
              <a:t> </a:t>
            </a:r>
            <a:r>
              <a:rPr lang="id-ID" sz="2000" dirty="0" smtClean="0"/>
              <a:t>Hak milik, HGB, penyewa / pemegang kuasa.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Permohonan </a:t>
            </a:r>
            <a:r>
              <a:rPr lang="id-ID" sz="2000" dirty="0"/>
              <a:t>diketahui oleh desa dan camat </a:t>
            </a:r>
            <a:r>
              <a:rPr lang="id-ID" sz="2000" dirty="0" smtClean="0"/>
              <a:t>setempat.</a:t>
            </a:r>
          </a:p>
          <a:p>
            <a:pPr marL="723900" indent="-3683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id-ID" sz="2000" dirty="0" smtClean="0"/>
              <a:t>Surat persetujuan dari tetangga kanan, kiri, depan dan belakang yang berbatasan dg lahan yang dibangun.</a:t>
            </a:r>
            <a:endParaRPr lang="id-ID" sz="2000" dirty="0"/>
          </a:p>
          <a:p>
            <a:pPr marL="457200" indent="-457200" algn="l">
              <a:buClr>
                <a:srgbClr val="FF0000"/>
              </a:buClr>
              <a:buFont typeface="Wingdings" pitchFamily="2" charset="2"/>
              <a:buChar char="ü"/>
            </a:pPr>
            <a:endParaRPr lang="id-ID" sz="2000" dirty="0" smtClean="0"/>
          </a:p>
          <a:p>
            <a:pPr marL="457200" indent="-457200" algn="l">
              <a:buClr>
                <a:srgbClr val="FF0000"/>
              </a:buClr>
              <a:buFont typeface="Wingdings" pitchFamily="2" charset="2"/>
              <a:buChar char="ü"/>
            </a:pP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67830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7" y="692696"/>
            <a:ext cx="4680520" cy="582594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id-ID" sz="2400" b="1" dirty="0" smtClean="0"/>
              <a:t>TATA CARA PENGAJUAN IMB</a:t>
            </a:r>
            <a:endParaRPr lang="id-ID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1484785"/>
            <a:ext cx="8229601" cy="4320480"/>
          </a:xfrm>
          <a:prstGeom prst="rect">
            <a:avLst/>
          </a:prstGeom>
        </p:spPr>
        <p:txBody>
          <a:bodyPr lIns="68644" tIns="34322" rIns="68644" bIns="34322">
            <a:normAutofit fontScale="62500" lnSpcReduction="20000"/>
          </a:bodyPr>
          <a:lstStyle/>
          <a:p>
            <a:pPr lvl="0" algn="l"/>
            <a:r>
              <a:rPr lang="id-ID" sz="2800" dirty="0" smtClean="0"/>
              <a:t>Dilampiri:</a:t>
            </a:r>
          </a:p>
          <a:p>
            <a:pPr lvl="0" algn="l"/>
            <a:r>
              <a:rPr lang="id-ID" sz="2800" b="1" dirty="0" smtClean="0"/>
              <a:t>Rumah </a:t>
            </a:r>
            <a:r>
              <a:rPr lang="id-ID" sz="2800" b="1" dirty="0"/>
              <a:t>Tinggal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Foto copy KTP yang masih berlaku;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Foto copy Bukti kepemilikan tanah (tanah sudah berstatus kering);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Gambar Teknis Bangunan (ada fasilitasi untuk bangunan sederhana)</a:t>
            </a:r>
          </a:p>
          <a:p>
            <a:pPr algn="l"/>
            <a:r>
              <a:rPr lang="id-ID" sz="2800" b="1" dirty="0"/>
              <a:t>Tempat Usaha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Foto copy KTP yang masih berlaku;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Foto copy Bukti kepemilikan tanah (tanah sudah berstatus kering);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Gambar Teknis Bangunan (ada fasilitasi untuk bangunan sederhana);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id-ID" sz="2800" dirty="0"/>
              <a:t>SPPL atau Izin Lingkungan.</a:t>
            </a:r>
          </a:p>
          <a:p>
            <a:r>
              <a:rPr lang="id-ID" sz="2800" dirty="0"/>
              <a:t> </a:t>
            </a:r>
          </a:p>
          <a:p>
            <a:pPr algn="l">
              <a:buClr>
                <a:srgbClr val="FF0000"/>
              </a:buClr>
            </a:pPr>
            <a:endParaRPr lang="id-ID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941168"/>
            <a:ext cx="2749550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20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ambar 9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6048672" cy="701040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id-ID" sz="2400" dirty="0" smtClean="0"/>
              <a:t>Biaya / retribusi IMB</a:t>
            </a:r>
            <a:endParaRPr lang="id-ID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1844824"/>
            <a:ext cx="8064896" cy="3528391"/>
          </a:xfrm>
          <a:prstGeom prst="rect">
            <a:avLst/>
          </a:prstGeom>
        </p:spPr>
        <p:txBody>
          <a:bodyPr lIns="68644" tIns="34322" rIns="68644" bIns="34322"/>
          <a:lstStyle/>
          <a:p>
            <a:pPr algn="l"/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Dasasr: Perda 31 Tahun 2012 ttg perubahan atas Perda No 10 th 2012,</a:t>
            </a:r>
          </a:p>
          <a:p>
            <a:pPr algn="l"/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Ada 4 jenis retribusi IMB :</a:t>
            </a:r>
          </a:p>
          <a:p>
            <a:pPr indent="22221" algn="l">
              <a:buClr>
                <a:srgbClr val="FF0000"/>
              </a:buClr>
              <a:buAutoNum type="arabicPeriod"/>
            </a:pPr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 Rumah tinggal,</a:t>
            </a:r>
          </a:p>
          <a:p>
            <a:pPr indent="22221" algn="l">
              <a:buClr>
                <a:srgbClr val="FF0000"/>
              </a:buClr>
              <a:buAutoNum type="arabicPeriod"/>
            </a:pPr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 Kantor,</a:t>
            </a:r>
          </a:p>
          <a:p>
            <a:pPr indent="22221" algn="l">
              <a:buClr>
                <a:srgbClr val="FF0000"/>
              </a:buClr>
              <a:buAutoNum type="arabicPeriod"/>
            </a:pPr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Tempat usaha, </a:t>
            </a:r>
          </a:p>
          <a:p>
            <a:pPr indent="22221" algn="l">
              <a:buClr>
                <a:srgbClr val="FF0000"/>
              </a:buClr>
              <a:buAutoNum type="arabicPeriod"/>
            </a:pPr>
            <a:r>
              <a:rPr lang="id-ID" sz="2400" dirty="0" smtClean="0">
                <a:latin typeface="Berlin Sans FB" pitchFamily="34" charset="0"/>
                <a:cs typeface="Aharoni" pitchFamily="2" charset="-79"/>
              </a:rPr>
              <a:t>Ganda campuran (rumah dan toko).</a:t>
            </a:r>
          </a:p>
          <a:p>
            <a:pPr indent="22221" algn="l">
              <a:buClr>
                <a:srgbClr val="FF0000"/>
              </a:buClr>
              <a:buAutoNum type="arabicPeriod"/>
            </a:pPr>
            <a:endParaRPr lang="id-ID" sz="2400" dirty="0">
              <a:latin typeface="Berlin Sans FB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63517008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ambar 9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1" cy="582594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id-ID" sz="2400" dirty="0" smtClean="0"/>
              <a:t>Retribusi rumah tinggal </a:t>
            </a:r>
            <a:endParaRPr lang="id-ID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928670"/>
            <a:ext cx="8229601" cy="5197493"/>
          </a:xfrm>
          <a:prstGeom prst="rect">
            <a:avLst/>
          </a:prstGeom>
        </p:spPr>
        <p:txBody>
          <a:bodyPr lIns="68644" tIns="34322" rIns="68644" bIns="34322">
            <a:normAutofit/>
          </a:bodyPr>
          <a:lstStyle/>
          <a:p>
            <a:pPr algn="l">
              <a:buNone/>
            </a:pPr>
            <a:r>
              <a:rPr lang="id-ID" sz="2400" dirty="0"/>
              <a:t>1.Peghitungan indeks parameter ;</a:t>
            </a:r>
          </a:p>
          <a:p>
            <a:pPr algn="l">
              <a:buNone/>
            </a:pPr>
            <a:r>
              <a:rPr lang="id-ID" sz="2400" dirty="0"/>
              <a:t>	a. Fungsi				= 0,50</a:t>
            </a:r>
          </a:p>
          <a:p>
            <a:pPr algn="l">
              <a:buNone/>
            </a:pPr>
            <a:r>
              <a:rPr lang="id-ID" sz="2400" dirty="0"/>
              <a:t>	b. Klasifikasi				= 1</a:t>
            </a:r>
          </a:p>
          <a:p>
            <a:pPr algn="l">
              <a:buNone/>
            </a:pPr>
            <a:endParaRPr lang="id-ID" sz="24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321524"/>
              </p:ext>
            </p:extLst>
          </p:nvPr>
        </p:nvGraphicFramePr>
        <p:xfrm>
          <a:off x="1259632" y="2420888"/>
          <a:ext cx="6378502" cy="392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279"/>
                <a:gridCol w="735981"/>
                <a:gridCol w="1655957"/>
                <a:gridCol w="1901285"/>
              </a:tblGrid>
              <a:tr h="68852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Kompleksitas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: 0,25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0,175</a:t>
                      </a:r>
                      <a:endParaRPr lang="id-ID" sz="1800" dirty="0"/>
                    </a:p>
                  </a:txBody>
                  <a:tcPr/>
                </a:tc>
              </a:tr>
              <a:tr h="39316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Permanensi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4819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Resiko Kebakaran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4819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Zona Gempa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0,50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0,075</a:t>
                      </a:r>
                      <a:endParaRPr lang="id-ID" sz="1800" dirty="0"/>
                    </a:p>
                  </a:txBody>
                  <a:tcPr/>
                </a:tc>
              </a:tr>
              <a:tr h="39316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Lokasi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</a:t>
                      </a:r>
                      <a:endParaRPr lang="id-ID" sz="1800" dirty="0"/>
                    </a:p>
                  </a:txBody>
                  <a:tcPr/>
                </a:tc>
              </a:tr>
              <a:tr h="4819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Ketinggian Bangunan 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0,40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0,04</a:t>
                      </a:r>
                      <a:endParaRPr lang="id-ID" sz="1800" dirty="0"/>
                    </a:p>
                  </a:txBody>
                  <a:tcPr/>
                </a:tc>
              </a:tr>
              <a:tr h="4819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Kepemilikan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0,035</a:t>
                      </a:r>
                      <a:endParaRPr lang="id-ID" sz="1800" dirty="0"/>
                    </a:p>
                  </a:txBody>
                  <a:tcPr/>
                </a:tc>
              </a:tr>
              <a:tr h="2905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Jumlah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7164288" y="1196752"/>
            <a:ext cx="136815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Arial Black" pitchFamily="34" charset="0"/>
              </a:rPr>
              <a:t>0,35</a:t>
            </a:r>
            <a:endParaRPr lang="id-ID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54385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ambar 9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1" cy="572074"/>
          </a:xfrm>
          <a:solidFill>
            <a:srgbClr val="C00000"/>
          </a:solidFill>
        </p:spPr>
        <p:txBody>
          <a:bodyPr>
            <a:normAutofit fontScale="90000"/>
          </a:bodyPr>
          <a:lstStyle/>
          <a:p>
            <a:pPr algn="l"/>
            <a:r>
              <a:rPr lang="id-ID" sz="3600" dirty="0"/>
              <a:t>Retribusi IMB Kantor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412776"/>
            <a:ext cx="8229601" cy="4713389"/>
          </a:xfrm>
          <a:prstGeom prst="rect">
            <a:avLst/>
          </a:prstGeom>
        </p:spPr>
        <p:txBody>
          <a:bodyPr lIns="68644" tIns="34322" rIns="68644" bIns="34322">
            <a:normAutofit/>
          </a:bodyPr>
          <a:lstStyle/>
          <a:p>
            <a:pPr algn="l">
              <a:buNone/>
            </a:pPr>
            <a:r>
              <a:rPr lang="id-ID" sz="2400" dirty="0"/>
              <a:t>1.Peghitungan indeks parameter ;</a:t>
            </a:r>
          </a:p>
          <a:p>
            <a:pPr algn="l">
              <a:buNone/>
            </a:pPr>
            <a:r>
              <a:rPr lang="id-ID" sz="2400" dirty="0"/>
              <a:t>	a. Fungsi				= </a:t>
            </a:r>
            <a:r>
              <a:rPr lang="id-ID" sz="2400" dirty="0"/>
              <a:t>1</a:t>
            </a:r>
            <a:endParaRPr lang="id-ID" sz="2400" dirty="0"/>
          </a:p>
          <a:p>
            <a:pPr algn="l">
              <a:buNone/>
            </a:pPr>
            <a:r>
              <a:rPr lang="id-ID" sz="2400" dirty="0"/>
              <a:t>	b. Klasifikasi				= 1</a:t>
            </a:r>
          </a:p>
          <a:p>
            <a:pPr algn="l">
              <a:buNone/>
            </a:pPr>
            <a:endParaRPr lang="id-ID" sz="2400" dirty="0"/>
          </a:p>
          <a:p>
            <a:pPr algn="l">
              <a:buNone/>
            </a:pPr>
            <a:endParaRPr lang="id-ID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802207"/>
              </p:ext>
            </p:extLst>
          </p:nvPr>
        </p:nvGraphicFramePr>
        <p:xfrm>
          <a:off x="1475656" y="2924944"/>
          <a:ext cx="5946454" cy="3727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033"/>
                <a:gridCol w="686129"/>
                <a:gridCol w="1543791"/>
                <a:gridCol w="1772501"/>
              </a:tblGrid>
              <a:tr h="641854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Kompleksitas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: 0,25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0,175</a:t>
                      </a:r>
                      <a:endParaRPr lang="id-ID" sz="1800" dirty="0"/>
                    </a:p>
                  </a:txBody>
                  <a:tcPr/>
                </a:tc>
              </a:tr>
              <a:tr h="363211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Permanensi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449278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Resiko Kebakaran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449278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Zona Gempa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0,50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0,075</a:t>
                      </a:r>
                      <a:endParaRPr lang="id-ID" sz="1800" dirty="0"/>
                    </a:p>
                  </a:txBody>
                  <a:tcPr/>
                </a:tc>
              </a:tr>
              <a:tr h="363211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Lokasi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</a:t>
                      </a:r>
                      <a:endParaRPr lang="id-ID" sz="1800" dirty="0"/>
                    </a:p>
                  </a:txBody>
                  <a:tcPr/>
                </a:tc>
              </a:tr>
              <a:tr h="449278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Ketinggian Bangunan 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0,40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0,04</a:t>
                      </a:r>
                      <a:endParaRPr lang="id-ID" sz="1800" dirty="0"/>
                    </a:p>
                  </a:txBody>
                  <a:tcPr/>
                </a:tc>
              </a:tr>
              <a:tr h="449278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Kepemilikan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0,035</a:t>
                      </a:r>
                      <a:endParaRPr lang="id-ID" sz="1800" dirty="0"/>
                    </a:p>
                  </a:txBody>
                  <a:tcPr/>
                </a:tc>
              </a:tr>
              <a:tr h="363211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Jumlah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7164288" y="1484784"/>
            <a:ext cx="108012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Arial Black" pitchFamily="34" charset="0"/>
              </a:rPr>
              <a:t>0,7</a:t>
            </a:r>
            <a:endParaRPr lang="id-ID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30650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ambar 9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654032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id-ID" sz="2400" dirty="0" smtClean="0"/>
              <a:t>Retribusi IMB Tempat Usaha  </a:t>
            </a:r>
            <a:endParaRPr lang="id-ID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928670"/>
            <a:ext cx="8229601" cy="5197493"/>
          </a:xfrm>
          <a:prstGeom prst="rect">
            <a:avLst/>
          </a:prstGeom>
        </p:spPr>
        <p:txBody>
          <a:bodyPr lIns="68644" tIns="34322" rIns="68644" bIns="34322"/>
          <a:lstStyle/>
          <a:p>
            <a:pPr algn="l">
              <a:spcBef>
                <a:spcPts val="0"/>
              </a:spcBef>
            </a:pPr>
            <a:r>
              <a:rPr lang="id-ID" sz="2800" dirty="0"/>
              <a:t>1.Peghitungan indeks parameter ;</a:t>
            </a:r>
          </a:p>
          <a:p>
            <a:pPr algn="l">
              <a:spcBef>
                <a:spcPts val="0"/>
              </a:spcBef>
            </a:pPr>
            <a:r>
              <a:rPr lang="id-ID" sz="2800" dirty="0"/>
              <a:t>	a. Fungsi				= 3</a:t>
            </a:r>
          </a:p>
          <a:p>
            <a:pPr algn="l">
              <a:spcBef>
                <a:spcPts val="0"/>
              </a:spcBef>
            </a:pPr>
            <a:r>
              <a:rPr lang="id-ID" sz="2800" dirty="0"/>
              <a:t>	b. Klasifikasi				= 1</a:t>
            </a:r>
          </a:p>
          <a:p>
            <a:pPr algn="l">
              <a:spcBef>
                <a:spcPts val="0"/>
              </a:spcBef>
            </a:pPr>
            <a:endParaRPr lang="id-ID" sz="2800" dirty="0"/>
          </a:p>
          <a:p>
            <a:pPr algn="l">
              <a:spcBef>
                <a:spcPts val="0"/>
              </a:spcBef>
            </a:pPr>
            <a:endParaRPr lang="id-ID" sz="2800" dirty="0"/>
          </a:p>
          <a:p>
            <a:pPr algn="l">
              <a:spcBef>
                <a:spcPts val="0"/>
              </a:spcBef>
            </a:pPr>
            <a:endParaRPr lang="id-ID" dirty="0" smtClean="0"/>
          </a:p>
          <a:p>
            <a:pPr algn="l">
              <a:spcBef>
                <a:spcPts val="0"/>
              </a:spcBef>
            </a:pPr>
            <a:endParaRPr lang="id-ID" dirty="0" smtClean="0"/>
          </a:p>
          <a:p>
            <a:pPr algn="l">
              <a:spcBef>
                <a:spcPts val="0"/>
              </a:spcBef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054932"/>
              </p:ext>
            </p:extLst>
          </p:nvPr>
        </p:nvGraphicFramePr>
        <p:xfrm>
          <a:off x="857224" y="2477573"/>
          <a:ext cx="7500994" cy="4252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69"/>
                <a:gridCol w="1178727"/>
                <a:gridCol w="1875249"/>
                <a:gridCol w="1875249"/>
              </a:tblGrid>
              <a:tr h="466016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Kompleksitas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: 0,25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0,175</a:t>
                      </a:r>
                      <a:endParaRPr lang="id-ID" sz="1800" dirty="0"/>
                    </a:p>
                  </a:txBody>
                  <a:tcPr/>
                </a:tc>
              </a:tr>
              <a:tr h="466016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Permanensi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640653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Resiko Kebakaran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466016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Zona Gempa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0,50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0,075</a:t>
                      </a:r>
                      <a:endParaRPr lang="id-ID" sz="1800" dirty="0"/>
                    </a:p>
                  </a:txBody>
                  <a:tcPr/>
                </a:tc>
              </a:tr>
              <a:tr h="466016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Lokasi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</a:t>
                      </a:r>
                      <a:endParaRPr lang="id-ID" sz="1800" dirty="0"/>
                    </a:p>
                  </a:txBody>
                  <a:tcPr/>
                </a:tc>
              </a:tr>
              <a:tr h="640653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Ketinggian Bangunan 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0,40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0,04</a:t>
                      </a:r>
                      <a:endParaRPr lang="id-ID" sz="1800" dirty="0"/>
                    </a:p>
                  </a:txBody>
                  <a:tcPr/>
                </a:tc>
              </a:tr>
              <a:tr h="466016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Kepemilikan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0,035</a:t>
                      </a:r>
                      <a:endParaRPr lang="id-ID" sz="1800" dirty="0"/>
                    </a:p>
                  </a:txBody>
                  <a:tcPr/>
                </a:tc>
              </a:tr>
              <a:tr h="640653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Jumlah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</a:p>
                    <a:p>
                      <a:endParaRPr lang="id-ID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7164288" y="1484784"/>
            <a:ext cx="108012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Arial Black" pitchFamily="34" charset="0"/>
              </a:rPr>
              <a:t>2,1</a:t>
            </a:r>
            <a:endParaRPr lang="id-ID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576347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ambar 9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7"/>
            <a:ext cx="8229601" cy="642942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id-ID" sz="2400" dirty="0"/>
              <a:t>Retribusi IMB Campuran ( Ruko 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268760"/>
            <a:ext cx="8229601" cy="4857404"/>
          </a:xfrm>
          <a:prstGeom prst="rect">
            <a:avLst/>
          </a:prstGeom>
        </p:spPr>
        <p:txBody>
          <a:bodyPr lIns="68644" tIns="34322" rIns="68644" bIns="34322">
            <a:normAutofit/>
          </a:bodyPr>
          <a:lstStyle/>
          <a:p>
            <a:pPr algn="l">
              <a:spcBef>
                <a:spcPts val="0"/>
              </a:spcBef>
            </a:pPr>
            <a:r>
              <a:rPr lang="id-ID" sz="2400" dirty="0"/>
              <a:t>1.Peghitungan indeks parameter ;</a:t>
            </a:r>
          </a:p>
          <a:p>
            <a:pPr algn="l">
              <a:spcBef>
                <a:spcPts val="0"/>
              </a:spcBef>
            </a:pPr>
            <a:r>
              <a:rPr lang="id-ID" sz="2400" dirty="0"/>
              <a:t>	a. Fungsi				= 4</a:t>
            </a:r>
          </a:p>
          <a:p>
            <a:pPr algn="l">
              <a:spcBef>
                <a:spcPts val="0"/>
              </a:spcBef>
            </a:pPr>
            <a:r>
              <a:rPr lang="id-ID" sz="2400" dirty="0"/>
              <a:t>	b. Klasifikasi				= 1</a:t>
            </a:r>
          </a:p>
          <a:p>
            <a:pPr algn="l"/>
            <a:endParaRPr lang="id-ID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519289"/>
              </p:ext>
            </p:extLst>
          </p:nvPr>
        </p:nvGraphicFramePr>
        <p:xfrm>
          <a:off x="827585" y="2643185"/>
          <a:ext cx="7673510" cy="3810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1886"/>
                <a:gridCol w="1014868"/>
                <a:gridCol w="1918378"/>
                <a:gridCol w="1918378"/>
              </a:tblGrid>
              <a:tr h="569214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Kompleksitas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: 0,25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0,175</a:t>
                      </a:r>
                      <a:endParaRPr lang="id-ID" sz="1800" dirty="0"/>
                    </a:p>
                  </a:txBody>
                  <a:tcPr/>
                </a:tc>
              </a:tr>
              <a:tr h="42050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Permanensi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0,20</a:t>
                      </a:r>
                      <a:endParaRPr lang="id-ID" sz="1800" dirty="0"/>
                    </a:p>
                  </a:txBody>
                  <a:tcPr/>
                </a:tc>
              </a:tr>
              <a:tr h="569214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Resiko Kebakaran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0, 105</a:t>
                      </a:r>
                      <a:endParaRPr lang="id-ID" sz="1800" dirty="0"/>
                    </a:p>
                  </a:txBody>
                  <a:tcPr/>
                </a:tc>
              </a:tr>
              <a:tr h="42050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Zona Gempa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0,50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0,075</a:t>
                      </a:r>
                      <a:endParaRPr lang="id-ID" sz="1800" dirty="0"/>
                    </a:p>
                  </a:txBody>
                  <a:tcPr/>
                </a:tc>
              </a:tr>
              <a:tr h="42050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Lokasi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0,07</a:t>
                      </a:r>
                      <a:endParaRPr lang="id-ID" sz="1800" dirty="0"/>
                    </a:p>
                  </a:txBody>
                  <a:tcPr/>
                </a:tc>
              </a:tr>
              <a:tr h="569214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Ketinggian Bangunan 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0,1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0,40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0,04</a:t>
                      </a:r>
                      <a:endParaRPr lang="id-ID" sz="1800" dirty="0"/>
                    </a:p>
                  </a:txBody>
                  <a:tcPr/>
                </a:tc>
              </a:tr>
              <a:tr h="42050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Kepemilikan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0,05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0,70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0,035</a:t>
                      </a:r>
                      <a:endParaRPr lang="id-ID" sz="1800" dirty="0"/>
                    </a:p>
                  </a:txBody>
                  <a:tcPr/>
                </a:tc>
              </a:tr>
              <a:tr h="420502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Jumlah 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b="1" dirty="0" smtClean="0"/>
                        <a:t>0,70</a:t>
                      </a:r>
                      <a:endParaRPr lang="id-ID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7164288" y="1484784"/>
            <a:ext cx="108012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  <a:latin typeface="Arial Black" pitchFamily="34" charset="0"/>
              </a:rPr>
              <a:t>2,8</a:t>
            </a:r>
            <a:endParaRPr lang="id-ID" sz="24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113228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ambar 9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7544" y="2420888"/>
            <a:ext cx="8229601" cy="2983561"/>
          </a:xfrm>
          <a:prstGeom prst="rect">
            <a:avLst/>
          </a:prstGeom>
        </p:spPr>
        <p:txBody>
          <a:bodyPr lIns="68644" tIns="34322" rIns="68644" bIns="34322">
            <a:normAutofit/>
          </a:bodyPr>
          <a:lstStyle/>
          <a:p>
            <a:pPr algn="l">
              <a:buNone/>
            </a:pPr>
            <a:r>
              <a:rPr lang="id-ID" sz="2800" dirty="0" smtClean="0"/>
              <a:t>Contoh menghitung retribusi jika luas </a:t>
            </a:r>
            <a:r>
              <a:rPr lang="id-ID" sz="2800" b="1" dirty="0" smtClean="0"/>
              <a:t>bangunan rumah </a:t>
            </a:r>
            <a:r>
              <a:rPr lang="id-ID" sz="2800" dirty="0" smtClean="0"/>
              <a:t>tinggal 60 m2  </a:t>
            </a:r>
            <a:r>
              <a:rPr lang="id-ID" sz="2800" dirty="0"/>
              <a:t>adalah : </a:t>
            </a:r>
          </a:p>
          <a:p>
            <a:pPr algn="l">
              <a:buNone/>
            </a:pPr>
            <a:r>
              <a:rPr lang="id-ID" sz="2800" dirty="0"/>
              <a:t>	</a:t>
            </a:r>
            <a:r>
              <a:rPr lang="id-ID" sz="2800" dirty="0" smtClean="0"/>
              <a:t>luas </a:t>
            </a:r>
            <a:r>
              <a:rPr lang="id-ID" sz="2800" dirty="0"/>
              <a:t>x </a:t>
            </a:r>
            <a:r>
              <a:rPr lang="id-ID" sz="2800" b="1" dirty="0"/>
              <a:t>indeks parameter </a:t>
            </a:r>
            <a:r>
              <a:rPr lang="id-ID" sz="2800" dirty="0"/>
              <a:t>x </a:t>
            </a:r>
            <a:r>
              <a:rPr lang="id-ID" sz="2800" dirty="0" smtClean="0"/>
              <a:t>Rp 20.000 </a:t>
            </a:r>
            <a:r>
              <a:rPr lang="id-ID" sz="2800" dirty="0"/>
              <a:t>+ 5. 000</a:t>
            </a:r>
            <a:r>
              <a:rPr lang="id-ID" sz="2800" dirty="0" smtClean="0"/>
              <a:t>,</a:t>
            </a:r>
          </a:p>
          <a:p>
            <a:pPr algn="l">
              <a:buNone/>
            </a:pPr>
            <a:r>
              <a:rPr lang="id-ID" sz="2800" dirty="0" smtClean="0">
                <a:sym typeface="Wingdings" pitchFamily="2" charset="2"/>
              </a:rPr>
              <a:t></a:t>
            </a:r>
            <a:r>
              <a:rPr lang="id-ID" sz="2800" dirty="0"/>
              <a:t>	</a:t>
            </a:r>
            <a:r>
              <a:rPr lang="id-ID" sz="2800" dirty="0" smtClean="0"/>
              <a:t>60 </a:t>
            </a:r>
            <a:r>
              <a:rPr lang="id-ID" sz="2800" dirty="0"/>
              <a:t>meter x </a:t>
            </a:r>
            <a:r>
              <a:rPr lang="id-ID" sz="2800" b="1" dirty="0"/>
              <a:t>0,35</a:t>
            </a:r>
            <a:r>
              <a:rPr lang="id-ID" sz="2800" dirty="0"/>
              <a:t> x </a:t>
            </a:r>
            <a:r>
              <a:rPr lang="id-ID" sz="2800" dirty="0" smtClean="0"/>
              <a:t>Rp 20</a:t>
            </a:r>
            <a:r>
              <a:rPr lang="id-ID" sz="2800" dirty="0"/>
              <a:t>. 000 + 5.000</a:t>
            </a:r>
          </a:p>
          <a:p>
            <a:pPr algn="l">
              <a:buNone/>
            </a:pPr>
            <a:r>
              <a:rPr lang="id-ID" sz="2800" dirty="0"/>
              <a:t>	besarnya retribusi IMB = </a:t>
            </a:r>
            <a:r>
              <a:rPr lang="id-ID" sz="2800" dirty="0" smtClean="0"/>
              <a:t>Rp 425.000</a:t>
            </a:r>
            <a:r>
              <a:rPr lang="id-ID" sz="2800" dirty="0"/>
              <a:t>,-</a:t>
            </a:r>
          </a:p>
          <a:p>
            <a:pPr algn="l">
              <a:buNone/>
            </a:pPr>
            <a:endParaRPr lang="id-ID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628800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/>
              <a:t>HARGA SATUAN RETRIBUSI : Rp 20.000,00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15942881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6" y="0"/>
            <a:ext cx="9109684" cy="372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7192"/>
            <a:ext cx="9109684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erni rahayu\2018\imb\sekian terimakasi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255" y="3728442"/>
            <a:ext cx="6336704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4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1_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2256</TotalTime>
  <Words>630</Words>
  <Application>Microsoft Office PowerPoint</Application>
  <PresentationFormat>On-screen Show (4:3)</PresentationFormat>
  <Paragraphs>195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BlackTie</vt:lpstr>
      <vt:lpstr>Wisp</vt:lpstr>
      <vt:lpstr>1_Wisp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M B (Izin Mendirikan Bangunan)</vt:lpstr>
      <vt:lpstr>Dasar Hukum</vt:lpstr>
      <vt:lpstr>Layanan KOPER IMB (Konsultasi dan Penerbitan Izin Mendirikan Bangunan)</vt:lpstr>
      <vt:lpstr>Fasilitasi Gambar Teknis IMB</vt:lpstr>
      <vt:lpstr>TATA CARA PENGAJUAN IMB OFFLINE</vt:lpstr>
      <vt:lpstr>TATA CARA PENGAJUAN IMB</vt:lpstr>
      <vt:lpstr>Biaya / retribusi IMB</vt:lpstr>
      <vt:lpstr>Retribusi rumah tinggal </vt:lpstr>
      <vt:lpstr>Retribusi IMB Kantor </vt:lpstr>
      <vt:lpstr>Retribusi IMB Tempat Usaha  </vt:lpstr>
      <vt:lpstr>Retribusi IMB Campuran ( Ruko ) 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SOSIALISASI PENGENDALIAN KEBISINGAN DAN GANGGUAN OLEH : DIDIK PRAPTIASTUTI BPMPT KAB.KEBUMEN</dc:title>
  <dc:creator>User</dc:creator>
  <cp:lastModifiedBy>user</cp:lastModifiedBy>
  <cp:revision>213</cp:revision>
  <cp:lastPrinted>2018-09-06T02:15:35Z</cp:lastPrinted>
  <dcterms:created xsi:type="dcterms:W3CDTF">2015-05-18T04:10:47Z</dcterms:created>
  <dcterms:modified xsi:type="dcterms:W3CDTF">2018-09-06T02:18:34Z</dcterms:modified>
</cp:coreProperties>
</file>